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579" r:id="rId2"/>
    <p:sldId id="256" r:id="rId3"/>
    <p:sldId id="792" r:id="rId4"/>
    <p:sldId id="784" r:id="rId5"/>
    <p:sldId id="785" r:id="rId6"/>
    <p:sldId id="786" r:id="rId7"/>
    <p:sldId id="788" r:id="rId8"/>
    <p:sldId id="796" r:id="rId9"/>
    <p:sldId id="798" r:id="rId10"/>
    <p:sldId id="797" r:id="rId11"/>
    <p:sldId id="799" r:id="rId12"/>
    <p:sldId id="801" r:id="rId13"/>
    <p:sldId id="793" r:id="rId14"/>
    <p:sldId id="794" r:id="rId15"/>
    <p:sldId id="802" r:id="rId16"/>
    <p:sldId id="261" r:id="rId17"/>
    <p:sldId id="803" r:id="rId18"/>
    <p:sldId id="263" r:id="rId19"/>
    <p:sldId id="277" r:id="rId20"/>
    <p:sldId id="264" r:id="rId21"/>
    <p:sldId id="804" r:id="rId22"/>
    <p:sldId id="266" r:id="rId23"/>
    <p:sldId id="267" r:id="rId24"/>
    <p:sldId id="268" r:id="rId25"/>
    <p:sldId id="278" r:id="rId26"/>
    <p:sldId id="269" r:id="rId27"/>
    <p:sldId id="270" r:id="rId28"/>
    <p:sldId id="271" r:id="rId29"/>
    <p:sldId id="279" r:id="rId30"/>
    <p:sldId id="280" r:id="rId31"/>
    <p:sldId id="273" r:id="rId32"/>
    <p:sldId id="275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90FE"/>
    <a:srgbClr val="407CDB"/>
    <a:srgbClr val="3767B6"/>
    <a:srgbClr val="4A90FE"/>
    <a:srgbClr val="3867B6"/>
    <a:srgbClr val="2F5597"/>
    <a:srgbClr val="2C73F1"/>
    <a:srgbClr val="1C4A9A"/>
    <a:srgbClr val="EF6359"/>
    <a:srgbClr val="0261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1"/>
  </p:normalViewPr>
  <p:slideViewPr>
    <p:cSldViewPr snapToGrid="0">
      <p:cViewPr varScale="1">
        <p:scale>
          <a:sx n="80" d="100"/>
          <a:sy n="80" d="100"/>
        </p:scale>
        <p:origin x="192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074740-4273-314B-AD35-D6E2C8986F1B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4F1545-8790-F845-8BCD-A7DFF7AD5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363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4F1545-8790-F845-8BCD-A7DFF7AD5DA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859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4F1545-8790-F845-8BCD-A7DFF7AD5DA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598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31D855-A6D9-5478-0BBE-CA2BF78586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A2C0E42-E3DE-C1C5-712F-0693475438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1659BD-2F72-4A7E-3EB4-BAC864895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39781-2040-AA43-B16A-5B7514CEC6A2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B221B-8FC2-ADC0-C69C-6B89A5C9C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BB6BD0-7175-B54A-998B-454BA6B20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86F1-B1ED-484C-8920-5CA13F7EF3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401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2CEDAD-2655-2BE8-9674-5BB2DC712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972F1D7-2976-7CE2-50F3-1583A8096A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4631CB-2F36-AFA3-6435-E8BAE015F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39781-2040-AA43-B16A-5B7514CEC6A2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645A58-CE61-2CC6-5A0D-4C6C48FA4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31B2DC-B2E7-5FBC-4C28-DA4F41C4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86F1-B1ED-484C-8920-5CA13F7EF3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330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536A0C8-FFC4-5D28-F8F6-76F847E5C4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6B3BAA6-45A1-0C3F-7E67-C80E24980A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700F49-6EBA-753F-8C41-7C431B9C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39781-2040-AA43-B16A-5B7514CEC6A2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CD6747-443C-4091-E07B-A0D1BFB21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2271C0-0EDC-52C6-307E-53F6A78E3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86F1-B1ED-484C-8920-5CA13F7EF3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378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3976BF-7DF9-587F-1F02-496DA1C27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839F7C-88C6-B3C5-08A3-EAC82A2240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C895BE-6D06-FD22-AB34-96C87245E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39781-2040-AA43-B16A-5B7514CEC6A2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6792F6-6138-BA83-4504-1D48247B9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C07AE0-EA53-708B-9AC8-83F29DB8D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86F1-B1ED-484C-8920-5CA13F7EF3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559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87EBB5-DD71-3300-ECCB-AA7D41A21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32C84B-3E98-2F47-25D5-4D0333E7B9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50A5D7-E023-0431-06CA-6600A90E1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39781-2040-AA43-B16A-5B7514CEC6A2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2C070C-9B1B-624A-CB44-E5E285139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FA8357-72DA-8387-4F0A-FF19E6CFB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86F1-B1ED-484C-8920-5CA13F7EF3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78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F27B03-1474-590E-8E85-D00808A2B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C3F4B8-6C8E-80E2-8206-292242FCD0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457F236-E756-1212-8473-03E1587F8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7A326C-786A-BC69-C384-C0BC6DE59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39781-2040-AA43-B16A-5B7514CEC6A2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EE9656-B918-CE22-A341-7AED5168B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A7ED42-1A57-075F-A080-47AA49629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86F1-B1ED-484C-8920-5CA13F7EF3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407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541E60-6979-E71F-270C-4A5BC0D48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40B302-49A5-1C55-3744-EA2E5BFA3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FF5663-163B-2DC4-C232-2A06D518A1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A40FEF-5247-1743-D2FE-CE7CB9545F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DB304CC-5105-D168-4F77-7DC4EEC1B5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8821DAB-4042-45CB-362A-4E4A44111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39781-2040-AA43-B16A-5B7514CEC6A2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FEAF1B1-17D3-8886-A532-69A9984C5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FB01ABE-3DB6-9527-14AE-3E54A8447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86F1-B1ED-484C-8920-5CA13F7EF3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370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2B0F1-FE1D-1DD2-34D4-BFE318874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D923195-5259-1991-DBF4-8DB1140E3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39781-2040-AA43-B16A-5B7514CEC6A2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B22726D-3152-29AF-507A-08CBB813B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6381A0B-B47B-3114-3E7D-83662247A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86F1-B1ED-484C-8920-5CA13F7EF3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721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36F4104-B532-87B5-E1B2-291A52AA3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39781-2040-AA43-B16A-5B7514CEC6A2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8536FBE-E748-5ACE-F413-95942711F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8BD68D6-ED07-DCDD-5F94-B5A219EC1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86F1-B1ED-484C-8920-5CA13F7EF3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630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1C0316-F9F8-D405-F9C5-622216B94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370BB0-9501-80D8-C77B-FB4E92F44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2F252C9-A960-F527-6BB1-169B7C0863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A482206-1736-49F9-0E9F-FC66958A9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39781-2040-AA43-B16A-5B7514CEC6A2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378589-1905-A873-9B68-293D33B5D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DAB0A91-38BC-F10D-2422-7E8CA2524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86F1-B1ED-484C-8920-5CA13F7EF3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963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78E5B2-E0D9-015D-9985-438591FF1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63C4F7F-17BC-611F-2217-F2AC8E12D7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6DD831C-1CF9-2136-3F3F-2860C6F65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1FE2D6-2F31-696F-7854-1E7773129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39781-2040-AA43-B16A-5B7514CEC6A2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D7D1A4-BD47-9016-8BC9-2DA08E3A7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D045DB5-472A-9147-4BDC-390B293C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86F1-B1ED-484C-8920-5CA13F7EF3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326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E39F58-1498-726B-5B1E-7CDBF7A00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CF9C2F-4C6A-5260-8DBF-963090CB0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BB7366-0876-F7DF-077A-0EF6446F91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E39781-2040-AA43-B16A-5B7514CEC6A2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44462E-5677-F586-40F8-CDEEB6D7A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8A6182-6774-B5F5-D449-F5B2359DDF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786F1-B1ED-484C-8920-5CA13F7EF3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69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4.png"/><Relationship Id="rId7" Type="http://schemas.openxmlformats.org/officeDocument/2006/relationships/image" Target="../media/image4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</p:nvPr>
        </p:nvGraphicFramePr>
        <p:xfrm>
          <a:off x="4249738" y="1825625"/>
          <a:ext cx="6870700" cy="1112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5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5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946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0" marR="91430" marT="45733" marB="45733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91430" marR="91430" marT="45733" marB="4573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91430" marR="91430" marT="45733" marB="45733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91430" marR="91430" marT="45733" marB="4573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91430" marR="91430" marT="45733" marB="45733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0" marR="91430" marT="45733" marB="4573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06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1982"/>
            <a:ext cx="12325350" cy="699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3934" y="4695782"/>
            <a:ext cx="978970" cy="1744347"/>
          </a:xfrm>
          <a:prstGeom prst="rect">
            <a:avLst/>
          </a:prstGeom>
          <a:effectLst/>
        </p:spPr>
      </p:pic>
      <p:sp>
        <p:nvSpPr>
          <p:cNvPr id="2067" name="TextBox 5"/>
          <p:cNvSpPr txBox="1">
            <a:spLocks noChangeArrowheads="1"/>
          </p:cNvSpPr>
          <p:nvPr/>
        </p:nvSpPr>
        <p:spPr bwMode="auto">
          <a:xfrm>
            <a:off x="-44450" y="176270"/>
            <a:ext cx="3895725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 Домодедовский лицей №3 имени Героя Советского Союза  Ю.П. Максимова</a:t>
            </a:r>
          </a:p>
        </p:txBody>
      </p:sp>
      <p:sp>
        <p:nvSpPr>
          <p:cNvPr id="2068" name="AutoShape 22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2069" name="AutoShape 24" descr="https://apf.mail.ru/cgi-bin/readmsg/IMG_0298.JPG?id=15705745630266000293%3B0%3B1&amp;x-email=natali772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12" name="Picture 16" descr="D:\Рекрутинг\фото 1.JPG"/>
          <p:cNvPicPr>
            <a:picLocks noChangeAspect="1" noChangeArrowheads="1"/>
          </p:cNvPicPr>
          <p:nvPr/>
        </p:nvPicPr>
        <p:blipFill>
          <a:blip r:embed="rId4" cstate="print"/>
          <a:srcRect l="6112" t="17547" r="8320"/>
          <a:stretch>
            <a:fillRect/>
          </a:stretch>
        </p:blipFill>
        <p:spPr bwMode="auto">
          <a:xfrm>
            <a:off x="2494026" y="4592971"/>
            <a:ext cx="3524573" cy="2199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 descr="C:\Users\user\Desktop\Новая  школа\фот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23622" y="2392962"/>
            <a:ext cx="3519966" cy="2346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73" name="Rectangle 25"/>
          <p:cNvSpPr>
            <a:spLocks noChangeArrowheads="1"/>
          </p:cNvSpPr>
          <p:nvPr/>
        </p:nvSpPr>
        <p:spPr bwMode="auto">
          <a:xfrm>
            <a:off x="3671658" y="182790"/>
            <a:ext cx="8340723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Arial Black" panose="020B0A04020102020204" pitchFamily="34" charset="0"/>
              </a:rPr>
              <a:t>«Я иду на урок»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256310" y="839413"/>
            <a:ext cx="775607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План.</a:t>
            </a:r>
          </a:p>
          <a:p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Внедрение ФОП. Русский язык </a:t>
            </a:r>
          </a:p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(Екатерина Ивановна Барзенкова,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 по УР, учитель русского языка и литературы  </a:t>
            </a:r>
            <a:r>
              <a:rPr lang="ru-RU" alt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 Домодедовского  лицея №3 имени Героя Советского Союза  Ю.П. Максимова</a:t>
            </a:r>
            <a:r>
              <a:rPr lang="ru-RU" alt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Проектирование системы оценки результатов освоения обучающимися  программы по русскому языку </a:t>
            </a:r>
          </a:p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Полина Николаевна Тимонина ,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молодой специалист, учитель русского языка и литературы  </a:t>
            </a:r>
            <a:r>
              <a:rPr lang="ru-RU" alt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 Домодедовского  лицея №3 имени Героя Советского Союза  Ю.П. Максимова)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Внедрение ФОП. Литература</a:t>
            </a:r>
            <a:r>
              <a:rPr lang="ru-RU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Виктория Константиновна Аракчеева,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русского языка и литературы  </a:t>
            </a:r>
            <a:r>
              <a:rPr lang="ru-RU" alt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 Домодедовского  лицея №3 имени Героя Советского Союза  Ю.П. Максимова)</a:t>
            </a:r>
          </a:p>
          <a:p>
            <a:pPr marL="342900" indent="-342900">
              <a:buFont typeface="+mj-lt"/>
              <a:buAutoNum type="arabicPeriod"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Проектирование системы оценки результатов освоения обучающимися  программы по литературе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Галина Алексеевна Болотина,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русского языка и литературы  </a:t>
            </a:r>
            <a:r>
              <a:rPr lang="ru-RU" alt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 Домодедовского                    .                                                        лицея №3 имени Героя Советского Союза  Ю.П. Максимова)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4" descr="https://apf.mail.ru/cgi-bin/readmsg/PHOTO-2019-08-19-14-13-02.jpg?id=15667877982109705559%3B0%3B1&amp;x-email=natali7729%40mail.ru&amp;exif=1">
            <a:extLst>
              <a:ext uri="{FF2B5EF4-FFF2-40B4-BE49-F238E27FC236}">
                <a16:creationId xmlns:a16="http://schemas.microsoft.com/office/drawing/2014/main" id="{C794468A-5D3A-0DCC-702B-1F258DD437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39" name="AutoShape 6" descr="https://apf.mail.ru/cgi-bin/readmsg/PHOTO-2019-08-19-14-13-02.jpg?id=15667877982109705559%3B0%3B1&amp;x-email=natali7729%40mail.ru&amp;exif=1">
            <a:extLst>
              <a:ext uri="{FF2B5EF4-FFF2-40B4-BE49-F238E27FC236}">
                <a16:creationId xmlns:a16="http://schemas.microsoft.com/office/drawing/2014/main" id="{76B68AAA-554E-B3E5-0B19-096A9777C6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0" name="AutoShape 8" descr="https://apf.mail.ru/cgi-bin/readmsg/PHOTO-2019-08-19-14-13-02.jpg?id=15667877982109705559%3B0%3B1&amp;x-email=natali7729%40mail.ru&amp;exif=1">
            <a:extLst>
              <a:ext uri="{FF2B5EF4-FFF2-40B4-BE49-F238E27FC236}">
                <a16:creationId xmlns:a16="http://schemas.microsoft.com/office/drawing/2014/main" id="{3ADCD892-2D8E-DA4F-CA48-DA51AA3325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1" name="AutoShape 15" descr="https://apf.mail.ru/cgi-bin/readmsg/IMG_0298.JPG?id=15705745630266000293%3B0%3B1&amp;x-email=natali7729%40mail.ru&amp;exif=1">
            <a:extLst>
              <a:ext uri="{FF2B5EF4-FFF2-40B4-BE49-F238E27FC236}">
                <a16:creationId xmlns:a16="http://schemas.microsoft.com/office/drawing/2014/main" id="{0678F861-26B9-80B7-11A8-AFACA3AAA7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2" name="AutoShape 17" descr="https://apf.mail.ru/cgi-bin/readmsg/IMG_0298.JPG?id=15705745630266000293%3B0%3B1&amp;x-email=natali7729%40mail.ru&amp;exif=1">
            <a:extLst>
              <a:ext uri="{FF2B5EF4-FFF2-40B4-BE49-F238E27FC236}">
                <a16:creationId xmlns:a16="http://schemas.microsoft.com/office/drawing/2014/main" id="{197A0E01-3A98-DB55-F28C-31F5E16387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883CC131-3274-2C5C-114E-AAE7380BCEC1}"/>
              </a:ext>
            </a:extLst>
          </p:cNvPr>
          <p:cNvCxnSpPr/>
          <p:nvPr/>
        </p:nvCxnSpPr>
        <p:spPr>
          <a:xfrm>
            <a:off x="1620838" y="1047750"/>
            <a:ext cx="10266362" cy="28575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4" name="Picture 15" descr="C:\Users\user\Desktop\Новая  школа\лого_лицей3_new-03.png">
            <a:extLst>
              <a:ext uri="{FF2B5EF4-FFF2-40B4-BE49-F238E27FC236}">
                <a16:creationId xmlns:a16="http://schemas.microsoft.com/office/drawing/2014/main" id="{39893B07-9518-6D03-7F37-FD8296CE0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1384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0DEE7B4-032E-8185-CB22-138C134383FC}"/>
              </a:ext>
            </a:extLst>
          </p:cNvPr>
          <p:cNvSpPr txBox="1"/>
          <p:nvPr/>
        </p:nvSpPr>
        <p:spPr>
          <a:xfrm>
            <a:off x="2001078" y="187036"/>
            <a:ext cx="935603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algn="ctr">
              <a:defRPr/>
            </a:pPr>
            <a:r>
              <a:rPr lang="ru-RU" sz="4000" b="1" dirty="0">
                <a:solidFill>
                  <a:srgbClr val="076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4000" b="1" kern="1200" dirty="0">
                <a:solidFill>
                  <a:srgbClr val="0761A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еализация ФОП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7287DC0-EC3C-47B4-7227-0FA713714C7A}"/>
              </a:ext>
            </a:extLst>
          </p:cNvPr>
          <p:cNvSpPr/>
          <p:nvPr/>
        </p:nvSpPr>
        <p:spPr>
          <a:xfrm>
            <a:off x="1325563" y="1311275"/>
            <a:ext cx="1061402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4CB0870F-AE75-FB7D-5DD8-7A62F8C204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646747"/>
              </p:ext>
            </p:extLst>
          </p:nvPr>
        </p:nvGraphicFramePr>
        <p:xfrm>
          <a:off x="460375" y="1385888"/>
          <a:ext cx="11332209" cy="534796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129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022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800" b="1" dirty="0"/>
                        <a:t>Было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800" b="1" spc="-5" dirty="0"/>
                        <a:t>Стало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8846">
                <a:tc>
                  <a:txBody>
                    <a:bodyPr/>
                    <a:lstStyle/>
                    <a:p>
                      <a:pPr marL="213360" marR="723265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800" b="1" spc="-5" dirty="0"/>
                        <a:t>10–11 классы </a:t>
                      </a:r>
                      <a:r>
                        <a:rPr sz="1800" b="1" dirty="0"/>
                        <a:t> </a:t>
                      </a:r>
                      <a:r>
                        <a:rPr sz="1800" spc="-10" dirty="0"/>
                        <a:t>Определено</a:t>
                      </a:r>
                      <a:r>
                        <a:rPr sz="1800" spc="-80" dirty="0"/>
                        <a:t> </a:t>
                      </a:r>
                      <a:r>
                        <a:rPr sz="1800" spc="-5" dirty="0"/>
                        <a:t>основное </a:t>
                      </a:r>
                      <a:r>
                        <a:rPr sz="1800" spc="-395" dirty="0"/>
                        <a:t> </a:t>
                      </a:r>
                      <a:r>
                        <a:rPr sz="1800" spc="-15" dirty="0"/>
                        <a:t>содержание</a:t>
                      </a:r>
                      <a:r>
                        <a:rPr sz="1800" spc="-35" dirty="0"/>
                        <a:t> </a:t>
                      </a:r>
                      <a:r>
                        <a:rPr sz="1800" spc="-5" dirty="0"/>
                        <a:t>учебного</a:t>
                      </a:r>
                      <a:endParaRPr sz="1800"/>
                    </a:p>
                    <a:p>
                      <a:pPr marL="213360" marR="46100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spc="-10" dirty="0"/>
                        <a:t>предмета </a:t>
                      </a:r>
                      <a:r>
                        <a:rPr sz="1800" dirty="0"/>
                        <a:t>на </a:t>
                      </a:r>
                      <a:r>
                        <a:rPr sz="1800" spc="-5" dirty="0"/>
                        <a:t>уровне СОО </a:t>
                      </a:r>
                      <a:r>
                        <a:rPr sz="1800" spc="-395" dirty="0"/>
                        <a:t> </a:t>
                      </a:r>
                      <a:r>
                        <a:rPr sz="1800" spc="-5" dirty="0"/>
                        <a:t>(базовое </a:t>
                      </a:r>
                      <a:r>
                        <a:rPr sz="1800" dirty="0"/>
                        <a:t>и </a:t>
                      </a:r>
                      <a:r>
                        <a:rPr sz="1800" spc="-10" dirty="0"/>
                        <a:t>углубленное </a:t>
                      </a:r>
                      <a:r>
                        <a:rPr sz="1800" spc="-5" dirty="0"/>
                        <a:t> изучение</a:t>
                      </a:r>
                      <a:r>
                        <a:rPr sz="1800" spc="5" dirty="0"/>
                        <a:t> </a:t>
                      </a:r>
                      <a:r>
                        <a:rPr sz="1800" spc="-10" dirty="0"/>
                        <a:t>предмета).</a:t>
                      </a:r>
                      <a:endParaRPr sz="1800"/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850"/>
                    </a:p>
                    <a:p>
                      <a:pPr marL="2133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spc="-10" dirty="0"/>
                        <a:t>Разделы</a:t>
                      </a:r>
                      <a:r>
                        <a:rPr sz="1800" spc="-50" dirty="0"/>
                        <a:t> </a:t>
                      </a:r>
                      <a:r>
                        <a:rPr sz="1800" spc="-5" dirty="0"/>
                        <a:t>изучения </a:t>
                      </a:r>
                      <a:r>
                        <a:rPr sz="1800" spc="-15" dirty="0"/>
                        <a:t>русского</a:t>
                      </a:r>
                      <a:endParaRPr sz="1800"/>
                    </a:p>
                    <a:p>
                      <a:pPr marL="213360">
                        <a:lnSpc>
                          <a:spcPct val="100000"/>
                        </a:lnSpc>
                      </a:pPr>
                      <a:r>
                        <a:rPr sz="1800" spc="-5" dirty="0"/>
                        <a:t>языка:</a:t>
                      </a:r>
                      <a:endParaRPr sz="1800"/>
                    </a:p>
                    <a:p>
                      <a:pPr marL="213360" marR="499109">
                        <a:lnSpc>
                          <a:spcPct val="100000"/>
                        </a:lnSpc>
                      </a:pPr>
                      <a:r>
                        <a:rPr sz="1800" spc="-5" dirty="0"/>
                        <a:t>Язык.</a:t>
                      </a:r>
                      <a:r>
                        <a:rPr sz="1800" spc="-35" dirty="0"/>
                        <a:t> </a:t>
                      </a:r>
                      <a:r>
                        <a:rPr sz="1800" spc="-5" dirty="0"/>
                        <a:t>Общие</a:t>
                      </a:r>
                      <a:r>
                        <a:rPr sz="1800" spc="-15" dirty="0"/>
                        <a:t> </a:t>
                      </a:r>
                      <a:r>
                        <a:rPr sz="1800" spc="-5" dirty="0"/>
                        <a:t>сведения</a:t>
                      </a:r>
                      <a:r>
                        <a:rPr sz="1800" spc="-30" dirty="0"/>
                        <a:t> </a:t>
                      </a:r>
                      <a:r>
                        <a:rPr sz="1800" dirty="0"/>
                        <a:t>о </a:t>
                      </a:r>
                      <a:r>
                        <a:rPr sz="1800" spc="-390" dirty="0"/>
                        <a:t> </a:t>
                      </a:r>
                      <a:r>
                        <a:rPr sz="1800" spc="-10" dirty="0"/>
                        <a:t>языке.</a:t>
                      </a:r>
                      <a:endParaRPr sz="1800"/>
                    </a:p>
                    <a:p>
                      <a:pPr marL="213360" marR="250190">
                        <a:lnSpc>
                          <a:spcPct val="100000"/>
                        </a:lnSpc>
                      </a:pPr>
                      <a:r>
                        <a:rPr sz="1800" spc="-5" dirty="0"/>
                        <a:t>Основные </a:t>
                      </a:r>
                      <a:r>
                        <a:rPr sz="1800" spc="-10" dirty="0"/>
                        <a:t>разделы </a:t>
                      </a:r>
                      <a:r>
                        <a:rPr sz="1800" spc="-5" dirty="0"/>
                        <a:t>науки </a:t>
                      </a:r>
                      <a:r>
                        <a:rPr sz="1800" dirty="0"/>
                        <a:t>о </a:t>
                      </a:r>
                      <a:r>
                        <a:rPr sz="1800" spc="-400" dirty="0"/>
                        <a:t> </a:t>
                      </a:r>
                      <a:r>
                        <a:rPr sz="1800" spc="-10" dirty="0"/>
                        <a:t>языке.</a:t>
                      </a:r>
                      <a:endParaRPr sz="1800"/>
                    </a:p>
                    <a:p>
                      <a:pPr marL="2133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spc="-10" dirty="0"/>
                        <a:t>Речь.</a:t>
                      </a:r>
                      <a:r>
                        <a:rPr sz="1800" spc="-25" dirty="0"/>
                        <a:t> </a:t>
                      </a:r>
                      <a:r>
                        <a:rPr sz="1800" spc="-5" dirty="0"/>
                        <a:t>Речевое</a:t>
                      </a:r>
                      <a:r>
                        <a:rPr sz="1800" spc="5" dirty="0"/>
                        <a:t> </a:t>
                      </a:r>
                      <a:r>
                        <a:rPr sz="1800" spc="-5" dirty="0"/>
                        <a:t>общение</a:t>
                      </a:r>
                      <a:endParaRPr sz="1800"/>
                    </a:p>
                    <a:p>
                      <a:pPr marL="213360">
                        <a:lnSpc>
                          <a:spcPct val="100000"/>
                        </a:lnSpc>
                      </a:pPr>
                      <a:r>
                        <a:rPr sz="1800" spc="-25" dirty="0"/>
                        <a:t>Культура</a:t>
                      </a:r>
                      <a:r>
                        <a:rPr sz="1800" spc="-45" dirty="0"/>
                        <a:t> </a:t>
                      </a:r>
                      <a:r>
                        <a:rPr sz="1800" spc="-5" dirty="0"/>
                        <a:t>речи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3360" marR="752475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800" spc="-10" dirty="0"/>
                        <a:t>Содержание</a:t>
                      </a:r>
                      <a:r>
                        <a:rPr sz="1800" spc="-15" dirty="0"/>
                        <a:t> </a:t>
                      </a:r>
                      <a:r>
                        <a:rPr sz="1800" spc="-5" dirty="0"/>
                        <a:t>учебного</a:t>
                      </a:r>
                      <a:r>
                        <a:rPr sz="1800" spc="20" dirty="0"/>
                        <a:t> </a:t>
                      </a:r>
                      <a:r>
                        <a:rPr sz="1800" spc="-10" dirty="0"/>
                        <a:t>предмета</a:t>
                      </a:r>
                      <a:r>
                        <a:rPr sz="1800" spc="15" dirty="0"/>
                        <a:t> </a:t>
                      </a:r>
                      <a:r>
                        <a:rPr sz="1800" dirty="0"/>
                        <a:t>на уровне</a:t>
                      </a:r>
                      <a:r>
                        <a:rPr sz="1800" spc="15" dirty="0"/>
                        <a:t> </a:t>
                      </a:r>
                      <a:r>
                        <a:rPr sz="1800" spc="-5" dirty="0"/>
                        <a:t>СОО</a:t>
                      </a:r>
                      <a:r>
                        <a:rPr sz="1800" spc="-10" dirty="0"/>
                        <a:t> распределено</a:t>
                      </a:r>
                      <a:r>
                        <a:rPr sz="1800" spc="-5" dirty="0"/>
                        <a:t> </a:t>
                      </a:r>
                      <a:r>
                        <a:rPr sz="1800" dirty="0"/>
                        <a:t>по</a:t>
                      </a:r>
                      <a:r>
                        <a:rPr sz="1800" spc="10" dirty="0"/>
                        <a:t> </a:t>
                      </a:r>
                      <a:r>
                        <a:rPr sz="1800" spc="-5" dirty="0"/>
                        <a:t>классам </a:t>
                      </a:r>
                      <a:r>
                        <a:rPr sz="1800" spc="-390" dirty="0"/>
                        <a:t> </a:t>
                      </a:r>
                      <a:r>
                        <a:rPr sz="1800" spc="-15" dirty="0"/>
                        <a:t>(только</a:t>
                      </a:r>
                      <a:r>
                        <a:rPr sz="1800" dirty="0"/>
                        <a:t> базовое</a:t>
                      </a:r>
                      <a:r>
                        <a:rPr sz="1800" spc="10" dirty="0"/>
                        <a:t> </a:t>
                      </a:r>
                      <a:r>
                        <a:rPr sz="1800" spc="-5" dirty="0"/>
                        <a:t>изучение).</a:t>
                      </a:r>
                      <a:endParaRPr sz="1800" dirty="0"/>
                    </a:p>
                    <a:p>
                      <a:pPr marL="2133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dirty="0"/>
                        <a:t>В</a:t>
                      </a:r>
                      <a:r>
                        <a:rPr sz="1800" spc="-10" dirty="0"/>
                        <a:t> </a:t>
                      </a:r>
                      <a:r>
                        <a:rPr sz="1800" spc="-5" dirty="0"/>
                        <a:t>ФРП</a:t>
                      </a:r>
                      <a:r>
                        <a:rPr sz="1800" dirty="0"/>
                        <a:t> по</a:t>
                      </a:r>
                      <a:r>
                        <a:rPr sz="1800" spc="10" dirty="0"/>
                        <a:t> </a:t>
                      </a:r>
                      <a:r>
                        <a:rPr sz="1800" spc="-5" dirty="0"/>
                        <a:t>учебному</a:t>
                      </a:r>
                      <a:r>
                        <a:rPr sz="1800" spc="10" dirty="0"/>
                        <a:t> </a:t>
                      </a:r>
                      <a:r>
                        <a:rPr sz="1800" spc="-10" dirty="0"/>
                        <a:t>предмету</a:t>
                      </a:r>
                      <a:r>
                        <a:rPr sz="1800" spc="10" dirty="0"/>
                        <a:t> </a:t>
                      </a:r>
                      <a:r>
                        <a:rPr sz="1800" spc="-10" dirty="0"/>
                        <a:t>«Русский</a:t>
                      </a:r>
                      <a:r>
                        <a:rPr sz="1800" spc="25" dirty="0"/>
                        <a:t> </a:t>
                      </a:r>
                      <a:r>
                        <a:rPr sz="1800" spc="-5" dirty="0"/>
                        <a:t>язык» появился</a:t>
                      </a:r>
                      <a:r>
                        <a:rPr sz="1800" dirty="0"/>
                        <a:t> новый</a:t>
                      </a:r>
                      <a:r>
                        <a:rPr sz="1800" spc="10" dirty="0"/>
                        <a:t> </a:t>
                      </a:r>
                      <a:r>
                        <a:rPr sz="1800" spc="-10" dirty="0"/>
                        <a:t>раздел</a:t>
                      </a:r>
                      <a:r>
                        <a:rPr sz="1800" spc="10" dirty="0"/>
                        <a:t> </a:t>
                      </a:r>
                      <a:r>
                        <a:rPr sz="1800" dirty="0"/>
                        <a:t>– </a:t>
                      </a:r>
                      <a:r>
                        <a:rPr sz="1800" b="1" spc="-35" dirty="0"/>
                        <a:t>«Текст.</a:t>
                      </a:r>
                      <a:endParaRPr sz="1800" dirty="0"/>
                    </a:p>
                    <a:p>
                      <a:pPr marL="213360">
                        <a:lnSpc>
                          <a:spcPct val="100000"/>
                        </a:lnSpc>
                      </a:pPr>
                      <a:r>
                        <a:rPr sz="1800" b="1" spc="-5" dirty="0"/>
                        <a:t>Информационно-смысловая</a:t>
                      </a:r>
                      <a:r>
                        <a:rPr sz="1800" b="1" spc="-25" dirty="0"/>
                        <a:t> </a:t>
                      </a:r>
                      <a:r>
                        <a:rPr sz="1800" b="1" spc="-5" dirty="0"/>
                        <a:t>переработка</a:t>
                      </a:r>
                      <a:r>
                        <a:rPr sz="1800" b="1" spc="-30" dirty="0"/>
                        <a:t> </a:t>
                      </a:r>
                      <a:r>
                        <a:rPr sz="1800" b="1" spc="-10" dirty="0"/>
                        <a:t>текста».</a:t>
                      </a:r>
                      <a:endParaRPr sz="1800" dirty="0"/>
                    </a:p>
                    <a:p>
                      <a:pPr marL="213360" marR="1773555">
                        <a:lnSpc>
                          <a:spcPct val="100000"/>
                        </a:lnSpc>
                      </a:pPr>
                      <a:r>
                        <a:rPr sz="1800" dirty="0"/>
                        <a:t>В 10 </a:t>
                      </a:r>
                      <a:r>
                        <a:rPr sz="1800" spc="-5" dirty="0"/>
                        <a:t>классе ФРП </a:t>
                      </a:r>
                      <a:r>
                        <a:rPr sz="1800" dirty="0"/>
                        <a:t>в данный </a:t>
                      </a:r>
                      <a:r>
                        <a:rPr sz="1800" spc="-10" dirty="0"/>
                        <a:t>раздел </a:t>
                      </a:r>
                      <a:r>
                        <a:rPr sz="1800" b="1" spc="-5" dirty="0"/>
                        <a:t>включены </a:t>
                      </a:r>
                      <a:r>
                        <a:rPr sz="1800" b="1" spc="-10" dirty="0"/>
                        <a:t>следующие темы</a:t>
                      </a:r>
                      <a:r>
                        <a:rPr sz="1800" spc="-10" dirty="0"/>
                        <a:t>: </a:t>
                      </a:r>
                      <a:r>
                        <a:rPr sz="1800" spc="-395" dirty="0"/>
                        <a:t> </a:t>
                      </a:r>
                      <a:r>
                        <a:rPr sz="1800" spc="-45" dirty="0"/>
                        <a:t>Текст,</a:t>
                      </a:r>
                      <a:r>
                        <a:rPr sz="1800" spc="-10" dirty="0"/>
                        <a:t> его</a:t>
                      </a:r>
                      <a:r>
                        <a:rPr sz="1800" spc="5" dirty="0"/>
                        <a:t> </a:t>
                      </a:r>
                      <a:r>
                        <a:rPr sz="1800" spc="-5" dirty="0"/>
                        <a:t>основные</a:t>
                      </a:r>
                      <a:r>
                        <a:rPr sz="1800" spc="20" dirty="0"/>
                        <a:t> </a:t>
                      </a:r>
                      <a:r>
                        <a:rPr sz="1800" spc="-5" dirty="0"/>
                        <a:t>признаки</a:t>
                      </a:r>
                      <a:r>
                        <a:rPr sz="1800" spc="10" dirty="0"/>
                        <a:t> </a:t>
                      </a:r>
                      <a:r>
                        <a:rPr sz="1800" spc="-5" dirty="0"/>
                        <a:t>(повторение,</a:t>
                      </a:r>
                      <a:r>
                        <a:rPr sz="1800" spc="40" dirty="0"/>
                        <a:t> </a:t>
                      </a:r>
                      <a:r>
                        <a:rPr sz="1800" spc="-5" dirty="0"/>
                        <a:t>обобщение).</a:t>
                      </a:r>
                      <a:endParaRPr sz="1800" dirty="0"/>
                    </a:p>
                    <a:p>
                      <a:pPr marL="213360" marR="1029969">
                        <a:lnSpc>
                          <a:spcPct val="100000"/>
                        </a:lnSpc>
                      </a:pPr>
                      <a:r>
                        <a:rPr sz="1800" spc="-5" dirty="0"/>
                        <a:t>Логико-смысловые</a:t>
                      </a:r>
                      <a:r>
                        <a:rPr sz="1800" spc="-15" dirty="0"/>
                        <a:t> </a:t>
                      </a:r>
                      <a:r>
                        <a:rPr sz="1800" spc="-5" dirty="0"/>
                        <a:t>отношения</a:t>
                      </a:r>
                      <a:r>
                        <a:rPr sz="1800" spc="20" dirty="0"/>
                        <a:t> </a:t>
                      </a:r>
                      <a:r>
                        <a:rPr sz="1800" spc="-10" dirty="0"/>
                        <a:t>между предложениями</a:t>
                      </a:r>
                      <a:r>
                        <a:rPr sz="1800" dirty="0"/>
                        <a:t> в</a:t>
                      </a:r>
                      <a:r>
                        <a:rPr sz="1800" spc="-5" dirty="0"/>
                        <a:t> </a:t>
                      </a:r>
                      <a:r>
                        <a:rPr sz="1800" spc="-10" dirty="0"/>
                        <a:t>тексте</a:t>
                      </a:r>
                      <a:r>
                        <a:rPr sz="1800" spc="15" dirty="0"/>
                        <a:t> </a:t>
                      </a:r>
                      <a:r>
                        <a:rPr sz="1800" spc="-10" dirty="0"/>
                        <a:t>(общее </a:t>
                      </a:r>
                      <a:r>
                        <a:rPr sz="1800" spc="-395" dirty="0"/>
                        <a:t> </a:t>
                      </a:r>
                      <a:r>
                        <a:rPr sz="1800" spc="-5" dirty="0"/>
                        <a:t>представление).</a:t>
                      </a:r>
                      <a:endParaRPr sz="1800" dirty="0"/>
                    </a:p>
                    <a:p>
                      <a:pPr marL="213360" marR="893444" algn="just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spc="-5" dirty="0"/>
                        <a:t>Информативность </a:t>
                      </a:r>
                      <a:r>
                        <a:rPr sz="1800" spc="-10" dirty="0"/>
                        <a:t>текста. </a:t>
                      </a:r>
                      <a:r>
                        <a:rPr sz="1800" dirty="0"/>
                        <a:t>Виды </a:t>
                      </a:r>
                      <a:r>
                        <a:rPr sz="1800" spc="-5" dirty="0"/>
                        <a:t>информации </a:t>
                      </a:r>
                      <a:r>
                        <a:rPr sz="1800" dirty="0"/>
                        <a:t>в </a:t>
                      </a:r>
                      <a:r>
                        <a:rPr sz="1800" spc="-10" dirty="0"/>
                        <a:t>тексте. </a:t>
                      </a:r>
                      <a:r>
                        <a:rPr sz="1800" spc="-5" dirty="0"/>
                        <a:t>Информационно- </a:t>
                      </a:r>
                      <a:r>
                        <a:rPr sz="1800" dirty="0"/>
                        <a:t> </a:t>
                      </a:r>
                      <a:r>
                        <a:rPr sz="1800" spc="-5" dirty="0"/>
                        <a:t>смысловая переработка прочитанного </a:t>
                      </a:r>
                      <a:r>
                        <a:rPr sz="1800" dirty="0"/>
                        <a:t>и </a:t>
                      </a:r>
                      <a:r>
                        <a:rPr sz="1800" spc="-5" dirty="0"/>
                        <a:t>прослушанного </a:t>
                      </a:r>
                      <a:r>
                        <a:rPr sz="1800" spc="-10" dirty="0"/>
                        <a:t>текста, </a:t>
                      </a:r>
                      <a:r>
                        <a:rPr sz="1800" spc="-5" dirty="0"/>
                        <a:t>включая </a:t>
                      </a:r>
                      <a:r>
                        <a:rPr sz="1800" spc="-395" dirty="0"/>
                        <a:t> </a:t>
                      </a:r>
                      <a:r>
                        <a:rPr sz="1800" spc="-15" dirty="0"/>
                        <a:t>гипертекст,</a:t>
                      </a:r>
                      <a:r>
                        <a:rPr sz="1800" dirty="0"/>
                        <a:t> </a:t>
                      </a:r>
                      <a:r>
                        <a:rPr sz="1800" spc="-10" dirty="0"/>
                        <a:t>графику,</a:t>
                      </a:r>
                      <a:r>
                        <a:rPr sz="1800" spc="5" dirty="0"/>
                        <a:t> </a:t>
                      </a:r>
                      <a:r>
                        <a:rPr sz="1800" dirty="0"/>
                        <a:t>инфографику и</a:t>
                      </a:r>
                      <a:r>
                        <a:rPr sz="1800" spc="15" dirty="0"/>
                        <a:t> </a:t>
                      </a:r>
                      <a:r>
                        <a:rPr sz="1800" dirty="0"/>
                        <a:t>др.</a:t>
                      </a:r>
                    </a:p>
                    <a:p>
                      <a:pPr marL="213360" algn="just">
                        <a:lnSpc>
                          <a:spcPct val="100000"/>
                        </a:lnSpc>
                      </a:pPr>
                      <a:r>
                        <a:rPr sz="1800" dirty="0"/>
                        <a:t>План.</a:t>
                      </a:r>
                      <a:r>
                        <a:rPr sz="1800" spc="-15" dirty="0"/>
                        <a:t> </a:t>
                      </a:r>
                      <a:r>
                        <a:rPr sz="1800" spc="-25" dirty="0"/>
                        <a:t>Тезисы.</a:t>
                      </a:r>
                      <a:r>
                        <a:rPr sz="1800" spc="-10" dirty="0"/>
                        <a:t> </a:t>
                      </a:r>
                      <a:r>
                        <a:rPr sz="1800" spc="-15" dirty="0"/>
                        <a:t>Конспект.</a:t>
                      </a:r>
                      <a:r>
                        <a:rPr sz="1800" spc="10" dirty="0"/>
                        <a:t> </a:t>
                      </a:r>
                      <a:r>
                        <a:rPr sz="1800" spc="-15" dirty="0"/>
                        <a:t>Реферат.</a:t>
                      </a:r>
                      <a:r>
                        <a:rPr sz="1800" spc="-10" dirty="0"/>
                        <a:t> </a:t>
                      </a:r>
                      <a:r>
                        <a:rPr sz="1800" spc="-5" dirty="0"/>
                        <a:t>Аннотация.</a:t>
                      </a:r>
                      <a:r>
                        <a:rPr sz="1800" spc="-10" dirty="0"/>
                        <a:t> </a:t>
                      </a:r>
                      <a:r>
                        <a:rPr sz="1800" spc="-5" dirty="0"/>
                        <a:t>Отзыв.</a:t>
                      </a:r>
                      <a:r>
                        <a:rPr sz="1800" spc="5" dirty="0"/>
                        <a:t> </a:t>
                      </a:r>
                      <a:r>
                        <a:rPr sz="1800" spc="-10" dirty="0"/>
                        <a:t>Рецензия.</a:t>
                      </a:r>
                      <a:endParaRPr sz="1800" dirty="0"/>
                    </a:p>
                    <a:p>
                      <a:pPr marL="213360">
                        <a:lnSpc>
                          <a:spcPct val="100000"/>
                        </a:lnSpc>
                      </a:pPr>
                      <a:r>
                        <a:rPr sz="1800" b="1" spc="-20" dirty="0"/>
                        <a:t>Усилено</a:t>
                      </a:r>
                      <a:r>
                        <a:rPr sz="1800" b="1" spc="-15" dirty="0"/>
                        <a:t> </a:t>
                      </a:r>
                      <a:r>
                        <a:rPr sz="1800" b="1" spc="-5" dirty="0"/>
                        <a:t>внимание</a:t>
                      </a:r>
                      <a:r>
                        <a:rPr sz="1800" b="1" spc="-15" dirty="0"/>
                        <a:t> </a:t>
                      </a:r>
                      <a:r>
                        <a:rPr sz="1800" b="1" dirty="0"/>
                        <a:t>к</a:t>
                      </a:r>
                      <a:r>
                        <a:rPr sz="1800" b="1" spc="15" dirty="0"/>
                        <a:t> </a:t>
                      </a:r>
                      <a:r>
                        <a:rPr sz="1800" b="1" spc="-5" dirty="0"/>
                        <a:t>вопросам</a:t>
                      </a:r>
                      <a:r>
                        <a:rPr sz="1800" b="1" spc="-20" dirty="0"/>
                        <a:t> </a:t>
                      </a:r>
                      <a:r>
                        <a:rPr sz="1800" b="1" spc="-15" dirty="0"/>
                        <a:t>соблюдения</a:t>
                      </a:r>
                      <a:r>
                        <a:rPr sz="1800" b="1" spc="-20" dirty="0"/>
                        <a:t> </a:t>
                      </a:r>
                      <a:r>
                        <a:rPr sz="1800" b="1" spc="-5" dirty="0"/>
                        <a:t>норм</a:t>
                      </a:r>
                      <a:r>
                        <a:rPr sz="1800" b="1" dirty="0"/>
                        <a:t> </a:t>
                      </a:r>
                      <a:r>
                        <a:rPr sz="1800" b="1" spc="-5" dirty="0"/>
                        <a:t>языка</a:t>
                      </a:r>
                      <a:r>
                        <a:rPr sz="1800" b="1" spc="5" dirty="0"/>
                        <a:t> </a:t>
                      </a:r>
                      <a:r>
                        <a:rPr sz="1800" b="1" dirty="0"/>
                        <a:t>и </a:t>
                      </a:r>
                      <a:r>
                        <a:rPr sz="1800" b="1" spc="5" dirty="0"/>
                        <a:t>речи</a:t>
                      </a:r>
                      <a:r>
                        <a:rPr sz="1800" spc="5" dirty="0"/>
                        <a:t>.</a:t>
                      </a:r>
                      <a:r>
                        <a:rPr sz="1800" spc="-20" dirty="0"/>
                        <a:t> </a:t>
                      </a:r>
                      <a:r>
                        <a:rPr sz="1800" dirty="0"/>
                        <a:t>В</a:t>
                      </a:r>
                      <a:r>
                        <a:rPr sz="1800" spc="-5" dirty="0"/>
                        <a:t> </a:t>
                      </a:r>
                      <a:r>
                        <a:rPr sz="1800" spc="-10" dirty="0"/>
                        <a:t>подразделе</a:t>
                      </a:r>
                      <a:endParaRPr sz="1800" dirty="0"/>
                    </a:p>
                    <a:p>
                      <a:pPr marL="213360" marR="258445">
                        <a:lnSpc>
                          <a:spcPct val="100000"/>
                        </a:lnSpc>
                      </a:pPr>
                      <a:r>
                        <a:rPr sz="1800" b="1" spc="-5" dirty="0"/>
                        <a:t>«Функциональная</a:t>
                      </a:r>
                      <a:r>
                        <a:rPr sz="1800" b="1" spc="-10" dirty="0"/>
                        <a:t> </a:t>
                      </a:r>
                      <a:r>
                        <a:rPr sz="1800" b="1" spc="-5" dirty="0"/>
                        <a:t>стилистика.</a:t>
                      </a:r>
                      <a:r>
                        <a:rPr sz="1800" b="1" spc="-35" dirty="0"/>
                        <a:t> </a:t>
                      </a:r>
                      <a:r>
                        <a:rPr sz="1800" b="1" spc="-25" dirty="0"/>
                        <a:t>Культура</a:t>
                      </a:r>
                      <a:r>
                        <a:rPr sz="1800" b="1" spc="5" dirty="0"/>
                        <a:t> </a:t>
                      </a:r>
                      <a:r>
                        <a:rPr sz="1800" b="1" dirty="0"/>
                        <a:t>речи»</a:t>
                      </a:r>
                      <a:r>
                        <a:rPr sz="1800" b="1" spc="-10" dirty="0"/>
                        <a:t> </a:t>
                      </a:r>
                      <a:r>
                        <a:rPr sz="1800" spc="-5" dirty="0"/>
                        <a:t>особое</a:t>
                      </a:r>
                      <a:r>
                        <a:rPr sz="1800" spc="25" dirty="0"/>
                        <a:t> </a:t>
                      </a:r>
                      <a:r>
                        <a:rPr sz="1800" spc="-5" dirty="0"/>
                        <a:t>внимание</a:t>
                      </a:r>
                      <a:r>
                        <a:rPr sz="1800" spc="15" dirty="0"/>
                        <a:t> </a:t>
                      </a:r>
                      <a:r>
                        <a:rPr sz="1800" spc="-20" dirty="0"/>
                        <a:t>уделяется </a:t>
                      </a:r>
                      <a:r>
                        <a:rPr sz="1800" spc="-15" dirty="0"/>
                        <a:t> </a:t>
                      </a:r>
                      <a:r>
                        <a:rPr sz="1800" dirty="0"/>
                        <a:t>вопросам сферы</a:t>
                      </a:r>
                      <a:r>
                        <a:rPr sz="1800" spc="20" dirty="0"/>
                        <a:t> </a:t>
                      </a:r>
                      <a:r>
                        <a:rPr sz="1800" spc="-10" dirty="0"/>
                        <a:t>использования</a:t>
                      </a:r>
                      <a:r>
                        <a:rPr sz="1800" spc="25" dirty="0"/>
                        <a:t> </a:t>
                      </a:r>
                      <a:r>
                        <a:rPr sz="1800" dirty="0"/>
                        <a:t>и</a:t>
                      </a:r>
                      <a:r>
                        <a:rPr sz="1800" spc="20" dirty="0"/>
                        <a:t> </a:t>
                      </a:r>
                      <a:r>
                        <a:rPr sz="1800" spc="-5" dirty="0"/>
                        <a:t>назначения</a:t>
                      </a:r>
                      <a:r>
                        <a:rPr sz="1800" spc="30" dirty="0"/>
                        <a:t> </a:t>
                      </a:r>
                      <a:r>
                        <a:rPr sz="1800" spc="-10" dirty="0"/>
                        <a:t>разговорной</a:t>
                      </a:r>
                      <a:r>
                        <a:rPr sz="1800" spc="40" dirty="0"/>
                        <a:t> </a:t>
                      </a:r>
                      <a:r>
                        <a:rPr sz="1800" spc="-5" dirty="0"/>
                        <a:t>речи,</a:t>
                      </a:r>
                      <a:r>
                        <a:rPr sz="1800" spc="30" dirty="0"/>
                        <a:t> </a:t>
                      </a:r>
                      <a:r>
                        <a:rPr sz="1800" spc="-5" dirty="0"/>
                        <a:t>официально- </a:t>
                      </a:r>
                      <a:r>
                        <a:rPr sz="1800" spc="-395" dirty="0"/>
                        <a:t> </a:t>
                      </a:r>
                      <a:r>
                        <a:rPr sz="1800" spc="-10" dirty="0"/>
                        <a:t>делового,</a:t>
                      </a:r>
                      <a:r>
                        <a:rPr sz="1800" spc="-35" dirty="0"/>
                        <a:t> </a:t>
                      </a:r>
                      <a:r>
                        <a:rPr sz="1800" spc="-10" dirty="0"/>
                        <a:t>научного,</a:t>
                      </a:r>
                      <a:r>
                        <a:rPr sz="1800" spc="25" dirty="0"/>
                        <a:t> </a:t>
                      </a:r>
                      <a:r>
                        <a:rPr sz="1800" spc="-10" dirty="0"/>
                        <a:t>публицистического</a:t>
                      </a:r>
                      <a:r>
                        <a:rPr sz="1800" spc="30" dirty="0"/>
                        <a:t> </a:t>
                      </a:r>
                      <a:r>
                        <a:rPr sz="1800" spc="-5" dirty="0"/>
                        <a:t>стилей</a:t>
                      </a:r>
                      <a:r>
                        <a:rPr sz="1800" spc="10" dirty="0"/>
                        <a:t> </a:t>
                      </a:r>
                      <a:r>
                        <a:rPr sz="1800" dirty="0"/>
                        <a:t>и</a:t>
                      </a:r>
                      <a:r>
                        <a:rPr sz="1800" spc="10" dirty="0"/>
                        <a:t> </a:t>
                      </a:r>
                      <a:r>
                        <a:rPr sz="1800" spc="-10" dirty="0"/>
                        <a:t>языка</a:t>
                      </a:r>
                      <a:r>
                        <a:rPr sz="1800" spc="-5" dirty="0"/>
                        <a:t> </a:t>
                      </a:r>
                      <a:r>
                        <a:rPr sz="1800" spc="-10" dirty="0"/>
                        <a:t>художественной</a:t>
                      </a:r>
                      <a:endParaRPr sz="1800" dirty="0"/>
                    </a:p>
                    <a:p>
                      <a:pPr marL="213360">
                        <a:lnSpc>
                          <a:spcPts val="1800"/>
                        </a:lnSpc>
                      </a:pPr>
                      <a:r>
                        <a:rPr sz="1800" spc="-5" dirty="0"/>
                        <a:t>литературы.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2722743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4" descr="https://apf.mail.ru/cgi-bin/readmsg/PHOTO-2019-08-19-14-13-02.jpg?id=15667877982109705559%3B0%3B1&amp;x-email=natali7729%40mail.ru&amp;exif=1">
            <a:extLst>
              <a:ext uri="{FF2B5EF4-FFF2-40B4-BE49-F238E27FC236}">
                <a16:creationId xmlns:a16="http://schemas.microsoft.com/office/drawing/2014/main" id="{C794468A-5D3A-0DCC-702B-1F258DD437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39" name="AutoShape 6" descr="https://apf.mail.ru/cgi-bin/readmsg/PHOTO-2019-08-19-14-13-02.jpg?id=15667877982109705559%3B0%3B1&amp;x-email=natali7729%40mail.ru&amp;exif=1">
            <a:extLst>
              <a:ext uri="{FF2B5EF4-FFF2-40B4-BE49-F238E27FC236}">
                <a16:creationId xmlns:a16="http://schemas.microsoft.com/office/drawing/2014/main" id="{76B68AAA-554E-B3E5-0B19-096A9777C6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0" name="AutoShape 8" descr="https://apf.mail.ru/cgi-bin/readmsg/PHOTO-2019-08-19-14-13-02.jpg?id=15667877982109705559%3B0%3B1&amp;x-email=natali7729%40mail.ru&amp;exif=1">
            <a:extLst>
              <a:ext uri="{FF2B5EF4-FFF2-40B4-BE49-F238E27FC236}">
                <a16:creationId xmlns:a16="http://schemas.microsoft.com/office/drawing/2014/main" id="{3ADCD892-2D8E-DA4F-CA48-DA51AA3325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1" name="AutoShape 15" descr="https://apf.mail.ru/cgi-bin/readmsg/IMG_0298.JPG?id=15705745630266000293%3B0%3B1&amp;x-email=natali7729%40mail.ru&amp;exif=1">
            <a:extLst>
              <a:ext uri="{FF2B5EF4-FFF2-40B4-BE49-F238E27FC236}">
                <a16:creationId xmlns:a16="http://schemas.microsoft.com/office/drawing/2014/main" id="{0678F861-26B9-80B7-11A8-AFACA3AAA7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2" name="AutoShape 17" descr="https://apf.mail.ru/cgi-bin/readmsg/IMG_0298.JPG?id=15705745630266000293%3B0%3B1&amp;x-email=natali7729%40mail.ru&amp;exif=1">
            <a:extLst>
              <a:ext uri="{FF2B5EF4-FFF2-40B4-BE49-F238E27FC236}">
                <a16:creationId xmlns:a16="http://schemas.microsoft.com/office/drawing/2014/main" id="{197A0E01-3A98-DB55-F28C-31F5E16387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883CC131-3274-2C5C-114E-AAE7380BCEC1}"/>
              </a:ext>
            </a:extLst>
          </p:cNvPr>
          <p:cNvCxnSpPr/>
          <p:nvPr/>
        </p:nvCxnSpPr>
        <p:spPr>
          <a:xfrm>
            <a:off x="1620838" y="1047750"/>
            <a:ext cx="10266362" cy="28575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4" name="Picture 15" descr="C:\Users\user\Desktop\Новая  школа\лого_лицей3_new-03.png">
            <a:extLst>
              <a:ext uri="{FF2B5EF4-FFF2-40B4-BE49-F238E27FC236}">
                <a16:creationId xmlns:a16="http://schemas.microsoft.com/office/drawing/2014/main" id="{39893B07-9518-6D03-7F37-FD8296CE0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1384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0DEE7B4-032E-8185-CB22-138C134383FC}"/>
              </a:ext>
            </a:extLst>
          </p:cNvPr>
          <p:cNvSpPr txBox="1"/>
          <p:nvPr/>
        </p:nvSpPr>
        <p:spPr>
          <a:xfrm>
            <a:off x="2001078" y="187036"/>
            <a:ext cx="935603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algn="ctr">
              <a:defRPr/>
            </a:pPr>
            <a:r>
              <a:rPr lang="ru-RU" sz="4000" b="1" dirty="0">
                <a:solidFill>
                  <a:srgbClr val="076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4000" b="1" kern="1200" dirty="0">
                <a:solidFill>
                  <a:srgbClr val="0761A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еализация ФОП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7287DC0-EC3C-47B4-7227-0FA713714C7A}"/>
              </a:ext>
            </a:extLst>
          </p:cNvPr>
          <p:cNvSpPr/>
          <p:nvPr/>
        </p:nvSpPr>
        <p:spPr>
          <a:xfrm>
            <a:off x="1325563" y="1311275"/>
            <a:ext cx="1061402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ject 4">
            <a:extLst>
              <a:ext uri="{FF2B5EF4-FFF2-40B4-BE49-F238E27FC236}">
                <a16:creationId xmlns:a16="http://schemas.microsoft.com/office/drawing/2014/main" id="{A520FDBC-A7E1-AAAF-5160-79E2EAB6EF80}"/>
              </a:ext>
            </a:extLst>
          </p:cNvPr>
          <p:cNvSpPr txBox="1"/>
          <p:nvPr/>
        </p:nvSpPr>
        <p:spPr>
          <a:xfrm>
            <a:off x="916940" y="1451705"/>
            <a:ext cx="74612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ФРП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СОО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по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учебному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предмету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«Русский</a:t>
            </a:r>
            <a:r>
              <a:rPr sz="1800" spc="4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язык»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имеются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новые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элементы</a:t>
            </a:r>
            <a:r>
              <a:rPr sz="1800" spc="-5" dirty="0">
                <a:latin typeface="Calibri"/>
                <a:cs typeface="Calibri"/>
              </a:rPr>
              <a:t>: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02810AB4-A82C-B54D-E4E7-8B7F5767E68E}"/>
              </a:ext>
            </a:extLst>
          </p:cNvPr>
          <p:cNvSpPr txBox="1">
            <a:spLocks/>
          </p:cNvSpPr>
          <p:nvPr/>
        </p:nvSpPr>
        <p:spPr>
          <a:xfrm>
            <a:off x="774065" y="1647920"/>
            <a:ext cx="10358120" cy="1639570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algn="just">
              <a:lnSpc>
                <a:spcPct val="100000"/>
              </a:lnSpc>
              <a:spcBef>
                <a:spcPts val="880"/>
              </a:spcBef>
            </a:pPr>
            <a:r>
              <a:rPr lang="ru-RU" spc="-5" dirty="0"/>
              <a:t>разновидности</a:t>
            </a:r>
            <a:r>
              <a:rPr lang="ru-RU" spc="5" dirty="0"/>
              <a:t> </a:t>
            </a:r>
            <a:r>
              <a:rPr lang="ru-RU" spc="-5" dirty="0"/>
              <a:t>языка;</a:t>
            </a:r>
            <a:r>
              <a:rPr lang="ru-RU" dirty="0"/>
              <a:t> правила</a:t>
            </a:r>
            <a:r>
              <a:rPr lang="ru-RU" spc="-15" dirty="0"/>
              <a:t> русского</a:t>
            </a:r>
            <a:r>
              <a:rPr lang="ru-RU" spc="15" dirty="0"/>
              <a:t> </a:t>
            </a:r>
            <a:r>
              <a:rPr lang="ru-RU" spc="-5" dirty="0"/>
              <a:t>речевого</a:t>
            </a:r>
            <a:r>
              <a:rPr lang="ru-RU" spc="10" dirty="0"/>
              <a:t> </a:t>
            </a:r>
            <a:r>
              <a:rPr lang="ru-RU" spc="-10" dirty="0"/>
              <a:t>этикета.</a:t>
            </a:r>
          </a:p>
          <a:p>
            <a:pPr marL="241300" indent="-228600" algn="just">
              <a:lnSpc>
                <a:spcPct val="100000"/>
              </a:lnSpc>
              <a:spcBef>
                <a:spcPts val="780"/>
              </a:spcBef>
              <a:buFont typeface="Wingdings"/>
              <a:buChar char=""/>
              <a:tabLst>
                <a:tab pos="241300" algn="l"/>
              </a:tabLst>
            </a:pPr>
            <a:r>
              <a:rPr lang="ru-RU" b="1" dirty="0">
                <a:latin typeface="Calibri"/>
                <a:cs typeface="Calibri"/>
              </a:rPr>
              <a:t>Жанровое</a:t>
            </a:r>
            <a:r>
              <a:rPr lang="ru-RU" b="1" spc="-10" dirty="0">
                <a:latin typeface="Calibri"/>
                <a:cs typeface="Calibri"/>
              </a:rPr>
              <a:t> </a:t>
            </a:r>
            <a:r>
              <a:rPr lang="ru-RU" b="1" spc="-5" dirty="0">
                <a:latin typeface="Calibri"/>
                <a:cs typeface="Calibri"/>
              </a:rPr>
              <a:t>расширение состава</a:t>
            </a:r>
            <a:r>
              <a:rPr lang="ru-RU" b="1" spc="-50" dirty="0">
                <a:latin typeface="Calibri"/>
                <a:cs typeface="Calibri"/>
              </a:rPr>
              <a:t> </a:t>
            </a:r>
            <a:r>
              <a:rPr lang="ru-RU" b="1" spc="-10" dirty="0">
                <a:latin typeface="Calibri"/>
                <a:cs typeface="Calibri"/>
              </a:rPr>
              <a:t>текстов</a:t>
            </a:r>
            <a:r>
              <a:rPr lang="ru-RU" spc="-10" dirty="0"/>
              <a:t>:</a:t>
            </a:r>
            <a:r>
              <a:rPr lang="ru-RU" spc="-15" dirty="0"/>
              <a:t> </a:t>
            </a:r>
            <a:r>
              <a:rPr lang="ru-RU" spc="-5" dirty="0"/>
              <a:t>гипертекст;</a:t>
            </a:r>
            <a:r>
              <a:rPr lang="ru-RU" spc="35" dirty="0"/>
              <a:t> </a:t>
            </a:r>
            <a:r>
              <a:rPr lang="ru-RU" spc="-5" dirty="0"/>
              <a:t>графика;</a:t>
            </a:r>
            <a:r>
              <a:rPr lang="ru-RU" spc="10" dirty="0"/>
              <a:t> </a:t>
            </a:r>
            <a:r>
              <a:rPr lang="ru-RU" spc="-5" dirty="0"/>
              <a:t>инфографика.</a:t>
            </a:r>
          </a:p>
          <a:p>
            <a:pPr marL="241300" marR="5080" indent="-228600" algn="just">
              <a:lnSpc>
                <a:spcPts val="1939"/>
              </a:lnSpc>
              <a:spcBef>
                <a:spcPts val="1030"/>
              </a:spcBef>
              <a:buFont typeface="Wingdings"/>
              <a:buChar char=""/>
              <a:tabLst>
                <a:tab pos="241300" algn="l"/>
              </a:tabLst>
            </a:pPr>
            <a:r>
              <a:rPr lang="ru-RU" b="1" spc="-5" dirty="0">
                <a:latin typeface="Calibri"/>
                <a:cs typeface="Calibri"/>
              </a:rPr>
              <a:t>Новые </a:t>
            </a:r>
            <a:r>
              <a:rPr lang="ru-RU" b="1" dirty="0">
                <a:latin typeface="Calibri"/>
                <a:cs typeface="Calibri"/>
              </a:rPr>
              <a:t>виды </a:t>
            </a:r>
            <a:r>
              <a:rPr lang="ru-RU" b="1" spc="-10" dirty="0">
                <a:latin typeface="Calibri"/>
                <a:cs typeface="Calibri"/>
              </a:rPr>
              <a:t>деятельности: </a:t>
            </a:r>
            <a:r>
              <a:rPr lang="ru-RU" dirty="0"/>
              <a:t>совершенствование </a:t>
            </a:r>
            <a:r>
              <a:rPr lang="ru-RU" spc="-5" dirty="0"/>
              <a:t>умений выступать публично; </a:t>
            </a:r>
            <a:r>
              <a:rPr lang="ru-RU" spc="-10" dirty="0"/>
              <a:t>представлять </a:t>
            </a:r>
            <a:r>
              <a:rPr lang="ru-RU" spc="-20" dirty="0"/>
              <a:t>результаты </a:t>
            </a:r>
            <a:r>
              <a:rPr lang="ru-RU" spc="-15" dirty="0"/>
              <a:t> </a:t>
            </a:r>
            <a:r>
              <a:rPr lang="ru-RU" spc="-10" dirty="0"/>
              <a:t>учебно-исследовательской</a:t>
            </a:r>
            <a:r>
              <a:rPr lang="ru-RU" spc="-5" dirty="0"/>
              <a:t> </a:t>
            </a:r>
            <a:r>
              <a:rPr lang="ru-RU" dirty="0"/>
              <a:t>и</a:t>
            </a:r>
            <a:r>
              <a:rPr lang="ru-RU" spc="5" dirty="0"/>
              <a:t> </a:t>
            </a:r>
            <a:r>
              <a:rPr lang="ru-RU" spc="-5" dirty="0"/>
              <a:t>проектной</a:t>
            </a:r>
            <a:r>
              <a:rPr lang="ru-RU" dirty="0"/>
              <a:t> </a:t>
            </a:r>
            <a:r>
              <a:rPr lang="ru-RU" spc="-5" dirty="0"/>
              <a:t>деятельности;</a:t>
            </a:r>
            <a:r>
              <a:rPr lang="ru-RU" dirty="0"/>
              <a:t> </a:t>
            </a:r>
            <a:r>
              <a:rPr lang="ru-RU" spc="-10" dirty="0"/>
              <a:t>создавать</a:t>
            </a:r>
            <a:r>
              <a:rPr lang="ru-RU" spc="-5" dirty="0"/>
              <a:t> тексты</a:t>
            </a:r>
            <a:r>
              <a:rPr lang="ru-RU" dirty="0"/>
              <a:t> </a:t>
            </a:r>
            <a:r>
              <a:rPr lang="ru-RU" spc="-5" dirty="0"/>
              <a:t>разных</a:t>
            </a:r>
            <a:r>
              <a:rPr lang="ru-RU" dirty="0"/>
              <a:t> </a:t>
            </a:r>
            <a:r>
              <a:rPr lang="ru-RU" spc="-5" dirty="0"/>
              <a:t>функционально- </a:t>
            </a:r>
            <a:r>
              <a:rPr lang="ru-RU" dirty="0"/>
              <a:t> </a:t>
            </a:r>
            <a:r>
              <a:rPr lang="ru-RU" spc="-5" dirty="0"/>
              <a:t>смысловых</a:t>
            </a:r>
            <a:r>
              <a:rPr lang="ru-RU" spc="114" dirty="0"/>
              <a:t> </a:t>
            </a:r>
            <a:r>
              <a:rPr lang="ru-RU" spc="-5" dirty="0"/>
              <a:t>типов;</a:t>
            </a:r>
            <a:r>
              <a:rPr lang="ru-RU" spc="110" dirty="0"/>
              <a:t> </a:t>
            </a:r>
            <a:r>
              <a:rPr lang="ru-RU" spc="-5" dirty="0"/>
              <a:t>тексты</a:t>
            </a:r>
            <a:r>
              <a:rPr lang="ru-RU" spc="125" dirty="0"/>
              <a:t> </a:t>
            </a:r>
            <a:r>
              <a:rPr lang="ru-RU" spc="-5" dirty="0"/>
              <a:t>научного,</a:t>
            </a:r>
            <a:r>
              <a:rPr lang="ru-RU" spc="114" dirty="0"/>
              <a:t> </a:t>
            </a:r>
            <a:r>
              <a:rPr lang="ru-RU" spc="-10" dirty="0"/>
              <a:t>публицистического,</a:t>
            </a:r>
            <a:r>
              <a:rPr lang="ru-RU" spc="130" dirty="0"/>
              <a:t> </a:t>
            </a:r>
            <a:r>
              <a:rPr lang="ru-RU" spc="-10" dirty="0"/>
              <a:t>официально-делового</a:t>
            </a:r>
            <a:r>
              <a:rPr lang="ru-RU" spc="125" dirty="0"/>
              <a:t> </a:t>
            </a:r>
            <a:r>
              <a:rPr lang="ru-RU" dirty="0"/>
              <a:t>стилей</a:t>
            </a:r>
            <a:r>
              <a:rPr lang="ru-RU" spc="114" dirty="0"/>
              <a:t> </a:t>
            </a:r>
            <a:r>
              <a:rPr lang="ru-RU" spc="-5" dirty="0"/>
              <a:t>разных</a:t>
            </a:r>
            <a:r>
              <a:rPr lang="ru-RU" spc="110" dirty="0"/>
              <a:t> </a:t>
            </a:r>
            <a:r>
              <a:rPr lang="ru-RU" spc="-5" dirty="0"/>
              <a:t>жанров;</a:t>
            </a:r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EAA5C848-D41E-61AE-6DBD-71358A95F829}"/>
              </a:ext>
            </a:extLst>
          </p:cNvPr>
          <p:cNvSpPr txBox="1"/>
          <p:nvPr/>
        </p:nvSpPr>
        <p:spPr>
          <a:xfrm>
            <a:off x="1004570" y="3888152"/>
            <a:ext cx="101276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23770" algn="l"/>
                <a:tab pos="3216275" algn="l"/>
                <a:tab pos="4780280" algn="l"/>
                <a:tab pos="5816600" algn="l"/>
                <a:tab pos="8855710" algn="l"/>
              </a:tabLst>
            </a:pPr>
            <a:r>
              <a:rPr sz="1800" spc="-5" dirty="0">
                <a:latin typeface="Calibri"/>
                <a:cs typeface="Calibri"/>
              </a:rPr>
              <a:t>совершенствование	</a:t>
            </a:r>
            <a:r>
              <a:rPr sz="1800" spc="-10" dirty="0">
                <a:latin typeface="Calibri"/>
                <a:cs typeface="Calibri"/>
              </a:rPr>
              <a:t>умений	использовать	</a:t>
            </a:r>
            <a:r>
              <a:rPr sz="1800" spc="-5" dirty="0">
                <a:latin typeface="Calibri"/>
                <a:cs typeface="Calibri"/>
              </a:rPr>
              <a:t>приемы	информационно-смысловой	переработки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id="{0E6F8DF5-6315-AE79-7F0E-0E0438C81C83}"/>
              </a:ext>
            </a:extLst>
          </p:cNvPr>
          <p:cNvSpPr txBox="1"/>
          <p:nvPr/>
        </p:nvSpPr>
        <p:spPr>
          <a:xfrm>
            <a:off x="1002665" y="4187872"/>
            <a:ext cx="101295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73835" algn="l"/>
                <a:tab pos="1772920" algn="l"/>
                <a:tab pos="3397250" algn="l"/>
                <a:tab pos="4353560" algn="l"/>
                <a:tab pos="6406515" algn="l"/>
                <a:tab pos="7322184" algn="l"/>
                <a:tab pos="8364855" algn="l"/>
                <a:tab pos="8758555" algn="l"/>
                <a:tab pos="9992995" algn="l"/>
              </a:tabLst>
            </a:pPr>
            <a:r>
              <a:rPr sz="1800" dirty="0">
                <a:latin typeface="Calibri"/>
                <a:cs typeface="Calibri"/>
              </a:rPr>
              <a:t>про</a:t>
            </a:r>
            <a:r>
              <a:rPr sz="1800" spc="5" dirty="0">
                <a:latin typeface="Calibri"/>
                <a:cs typeface="Calibri"/>
              </a:rPr>
              <a:t>ч</a:t>
            </a:r>
            <a:r>
              <a:rPr sz="1800" dirty="0">
                <a:latin typeface="Calibri"/>
                <a:cs typeface="Calibri"/>
              </a:rPr>
              <a:t>итан</a:t>
            </a:r>
            <a:r>
              <a:rPr sz="1800" spc="-10" dirty="0">
                <a:latin typeface="Calibri"/>
                <a:cs typeface="Calibri"/>
              </a:rPr>
              <a:t>н</a:t>
            </a:r>
            <a:r>
              <a:rPr sz="1800" dirty="0">
                <a:latin typeface="Calibri"/>
                <a:cs typeface="Calibri"/>
              </a:rPr>
              <a:t>ых	и	пр</a:t>
            </a:r>
            <a:r>
              <a:rPr sz="1800" spc="10" dirty="0">
                <a:latin typeface="Calibri"/>
                <a:cs typeface="Calibri"/>
              </a:rPr>
              <a:t>о</a:t>
            </a:r>
            <a:r>
              <a:rPr sz="1800" spc="-10" dirty="0">
                <a:latin typeface="Calibri"/>
                <a:cs typeface="Calibri"/>
              </a:rPr>
              <a:t>с</a:t>
            </a:r>
            <a:r>
              <a:rPr sz="1800" dirty="0">
                <a:latin typeface="Calibri"/>
                <a:cs typeface="Calibri"/>
              </a:rPr>
              <a:t>лушан</a:t>
            </a:r>
            <a:r>
              <a:rPr sz="1800" spc="-10" dirty="0">
                <a:latin typeface="Calibri"/>
                <a:cs typeface="Calibri"/>
              </a:rPr>
              <a:t>н</a:t>
            </a:r>
            <a:r>
              <a:rPr sz="1800" dirty="0">
                <a:latin typeface="Calibri"/>
                <a:cs typeface="Calibri"/>
              </a:rPr>
              <a:t>ых	</a:t>
            </a:r>
            <a:r>
              <a:rPr sz="1800" spc="-15" dirty="0">
                <a:latin typeface="Calibri"/>
                <a:cs typeface="Calibri"/>
              </a:rPr>
              <a:t>т</a:t>
            </a:r>
            <a:r>
              <a:rPr sz="1800" dirty="0">
                <a:latin typeface="Calibri"/>
                <a:cs typeface="Calibri"/>
              </a:rPr>
              <a:t>е</a:t>
            </a:r>
            <a:r>
              <a:rPr sz="1800" spc="-20" dirty="0">
                <a:latin typeface="Calibri"/>
                <a:cs typeface="Calibri"/>
              </a:rPr>
              <a:t>к</a:t>
            </a:r>
            <a:r>
              <a:rPr sz="1800" spc="-10" dirty="0">
                <a:latin typeface="Calibri"/>
                <a:cs typeface="Calibri"/>
              </a:rPr>
              <a:t>с</a:t>
            </a:r>
            <a:r>
              <a:rPr sz="1800" spc="-30" dirty="0">
                <a:latin typeface="Calibri"/>
                <a:cs typeface="Calibri"/>
              </a:rPr>
              <a:t>т</a:t>
            </a:r>
            <a:r>
              <a:rPr sz="1800" spc="-5" dirty="0">
                <a:latin typeface="Calibri"/>
                <a:cs typeface="Calibri"/>
              </a:rPr>
              <a:t>о</a:t>
            </a:r>
            <a:r>
              <a:rPr sz="1800" spc="15" dirty="0">
                <a:latin typeface="Calibri"/>
                <a:cs typeface="Calibri"/>
              </a:rPr>
              <a:t>в</a:t>
            </a:r>
            <a:r>
              <a:rPr sz="1800" dirty="0">
                <a:latin typeface="Calibri"/>
                <a:cs typeface="Calibri"/>
              </a:rPr>
              <a:t>;	</a:t>
            </a:r>
            <a:r>
              <a:rPr sz="1800" spc="5" dirty="0">
                <a:latin typeface="Calibri"/>
                <a:cs typeface="Calibri"/>
              </a:rPr>
              <a:t>с</a:t>
            </a:r>
            <a:r>
              <a:rPr sz="1800" dirty="0">
                <a:latin typeface="Calibri"/>
                <a:cs typeface="Calibri"/>
              </a:rPr>
              <a:t>фо</a:t>
            </a:r>
            <a:r>
              <a:rPr sz="1800" spc="5" dirty="0">
                <a:latin typeface="Calibri"/>
                <a:cs typeface="Calibri"/>
              </a:rPr>
              <a:t>р</a:t>
            </a:r>
            <a:r>
              <a:rPr sz="1800" spc="-5" dirty="0">
                <a:latin typeface="Calibri"/>
                <a:cs typeface="Calibri"/>
              </a:rPr>
              <a:t>м</a:t>
            </a:r>
            <a:r>
              <a:rPr sz="1800" spc="-10" dirty="0">
                <a:latin typeface="Calibri"/>
                <a:cs typeface="Calibri"/>
              </a:rPr>
              <a:t>и</a:t>
            </a:r>
            <a:r>
              <a:rPr sz="1800" spc="-5" dirty="0">
                <a:latin typeface="Calibri"/>
                <a:cs typeface="Calibri"/>
              </a:rPr>
              <a:t>ров</a:t>
            </a:r>
            <a:r>
              <a:rPr sz="1800" dirty="0">
                <a:latin typeface="Calibri"/>
                <a:cs typeface="Calibri"/>
              </a:rPr>
              <a:t>ан</a:t>
            </a:r>
            <a:r>
              <a:rPr sz="1800" spc="-5" dirty="0">
                <a:latin typeface="Calibri"/>
                <a:cs typeface="Calibri"/>
              </a:rPr>
              <a:t>н</a:t>
            </a:r>
            <a:r>
              <a:rPr sz="1800" spc="5" dirty="0">
                <a:latin typeface="Calibri"/>
                <a:cs typeface="Calibri"/>
              </a:rPr>
              <a:t>о</a:t>
            </a:r>
            <a:r>
              <a:rPr sz="1800" spc="-10" dirty="0">
                <a:latin typeface="Calibri"/>
                <a:cs typeface="Calibri"/>
              </a:rPr>
              <a:t>с</a:t>
            </a:r>
            <a:r>
              <a:rPr sz="1800" spc="5" dirty="0">
                <a:latin typeface="Calibri"/>
                <a:cs typeface="Calibri"/>
              </a:rPr>
              <a:t>т</a:t>
            </a:r>
            <a:r>
              <a:rPr sz="1800" dirty="0">
                <a:latin typeface="Calibri"/>
                <a:cs typeface="Calibri"/>
              </a:rPr>
              <a:t>ь	</a:t>
            </a:r>
            <a:r>
              <a:rPr sz="1800" spc="-5" dirty="0">
                <a:latin typeface="Calibri"/>
                <a:cs typeface="Calibri"/>
              </a:rPr>
              <a:t>у</a:t>
            </a:r>
            <a:r>
              <a:rPr sz="1800" spc="-15" dirty="0">
                <a:latin typeface="Calibri"/>
                <a:cs typeface="Calibri"/>
              </a:rPr>
              <a:t>м</a:t>
            </a:r>
            <a:r>
              <a:rPr sz="1800" dirty="0">
                <a:latin typeface="Calibri"/>
                <a:cs typeface="Calibri"/>
              </a:rPr>
              <a:t>е</a:t>
            </a:r>
            <a:r>
              <a:rPr sz="1800" spc="-10" dirty="0">
                <a:latin typeface="Calibri"/>
                <a:cs typeface="Calibri"/>
              </a:rPr>
              <a:t>н</a:t>
            </a:r>
            <a:r>
              <a:rPr sz="1800" spc="-5" dirty="0">
                <a:latin typeface="Calibri"/>
                <a:cs typeface="Calibri"/>
              </a:rPr>
              <a:t>и</a:t>
            </a:r>
            <a:r>
              <a:rPr sz="1800" dirty="0">
                <a:latin typeface="Calibri"/>
                <a:cs typeface="Calibri"/>
              </a:rPr>
              <a:t>й	</a:t>
            </a:r>
            <a:r>
              <a:rPr sz="1800" spc="10" dirty="0">
                <a:latin typeface="Calibri"/>
                <a:cs typeface="Calibri"/>
              </a:rPr>
              <a:t>р</a:t>
            </a:r>
            <a:r>
              <a:rPr sz="1800" dirty="0">
                <a:latin typeface="Calibri"/>
                <a:cs typeface="Calibri"/>
              </a:rPr>
              <a:t>аб</a:t>
            </a:r>
            <a:r>
              <a:rPr sz="1800" spc="-15" dirty="0">
                <a:latin typeface="Calibri"/>
                <a:cs typeface="Calibri"/>
              </a:rPr>
              <a:t>о</a:t>
            </a:r>
            <a:r>
              <a:rPr sz="1800" spc="-5" dirty="0">
                <a:latin typeface="Calibri"/>
                <a:cs typeface="Calibri"/>
              </a:rPr>
              <a:t>тат</a:t>
            </a:r>
            <a:r>
              <a:rPr sz="1800" dirty="0">
                <a:latin typeface="Calibri"/>
                <a:cs typeface="Calibri"/>
              </a:rPr>
              <a:t>ь	</a:t>
            </a:r>
            <a:r>
              <a:rPr sz="1800" spc="-10" dirty="0">
                <a:latin typeface="Calibri"/>
                <a:cs typeface="Calibri"/>
              </a:rPr>
              <a:t>с</a:t>
            </a:r>
            <a:r>
              <a:rPr sz="1800" dirty="0">
                <a:latin typeface="Calibri"/>
                <a:cs typeface="Calibri"/>
              </a:rPr>
              <a:t>о	</a:t>
            </a:r>
            <a:r>
              <a:rPr sz="1800" spc="-10" dirty="0">
                <a:latin typeface="Calibri"/>
                <a:cs typeface="Calibri"/>
              </a:rPr>
              <a:t>с</a:t>
            </a:r>
            <a:r>
              <a:rPr sz="1800" dirty="0">
                <a:latin typeface="Calibri"/>
                <a:cs typeface="Calibri"/>
              </a:rPr>
              <a:t>л</a:t>
            </a:r>
            <a:r>
              <a:rPr sz="1800" spc="-5" dirty="0">
                <a:latin typeface="Calibri"/>
                <a:cs typeface="Calibri"/>
              </a:rPr>
              <a:t>ова</a:t>
            </a:r>
            <a:r>
              <a:rPr sz="1800" dirty="0">
                <a:latin typeface="Calibri"/>
                <a:cs typeface="Calibri"/>
              </a:rPr>
              <a:t>р</a:t>
            </a:r>
            <a:r>
              <a:rPr sz="1800" spc="-5" dirty="0">
                <a:latin typeface="Calibri"/>
                <a:cs typeface="Calibri"/>
              </a:rPr>
              <a:t>я</a:t>
            </a:r>
            <a:r>
              <a:rPr sz="1800" spc="-10" dirty="0">
                <a:latin typeface="Calibri"/>
                <a:cs typeface="Calibri"/>
              </a:rPr>
              <a:t>м</a:t>
            </a:r>
            <a:r>
              <a:rPr sz="1800" dirty="0">
                <a:latin typeface="Calibri"/>
                <a:cs typeface="Calibri"/>
              </a:rPr>
              <a:t>и	и</a:t>
            </a:r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6CF9B7FB-4E97-EBC5-C442-4E9B1379A352}"/>
              </a:ext>
            </a:extLst>
          </p:cNvPr>
          <p:cNvSpPr txBox="1"/>
          <p:nvPr/>
        </p:nvSpPr>
        <p:spPr>
          <a:xfrm>
            <a:off x="774065" y="4445729"/>
            <a:ext cx="10358120" cy="1516380"/>
          </a:xfrm>
          <a:prstGeom prst="rect">
            <a:avLst/>
          </a:prstGeom>
        </p:spPr>
        <p:txBody>
          <a:bodyPr vert="horz" wrap="square" lIns="0" tIns="113665" rIns="0" bIns="0" rtlCol="0">
            <a:spAutoFit/>
          </a:bodyPr>
          <a:lstStyle/>
          <a:p>
            <a:pPr marL="241300" algn="just">
              <a:lnSpc>
                <a:spcPct val="100000"/>
              </a:lnSpc>
              <a:spcBef>
                <a:spcPts val="895"/>
              </a:spcBef>
            </a:pPr>
            <a:r>
              <a:rPr sz="1800" spc="-5" dirty="0">
                <a:latin typeface="Calibri"/>
                <a:cs typeface="Calibri"/>
              </a:rPr>
              <a:t>справочниками,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 </a:t>
            </a:r>
            <a:r>
              <a:rPr sz="1800" spc="-15" dirty="0">
                <a:latin typeface="Calibri"/>
                <a:cs typeface="Calibri"/>
              </a:rPr>
              <a:t>том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числе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академическими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словарями</a:t>
            </a:r>
            <a:r>
              <a:rPr sz="1800" dirty="0">
                <a:latin typeface="Calibri"/>
                <a:cs typeface="Calibri"/>
              </a:rPr>
              <a:t> и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справочниками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 </a:t>
            </a:r>
            <a:r>
              <a:rPr sz="1800" spc="-5" dirty="0">
                <a:latin typeface="Calibri"/>
                <a:cs typeface="Calibri"/>
              </a:rPr>
              <a:t>электронном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виде.</a:t>
            </a:r>
            <a:endParaRPr sz="1800" dirty="0">
              <a:latin typeface="Calibri"/>
              <a:cs typeface="Calibri"/>
            </a:endParaRPr>
          </a:p>
          <a:p>
            <a:pPr marL="241300" marR="5080" indent="-228600" algn="just">
              <a:lnSpc>
                <a:spcPts val="1939"/>
              </a:lnSpc>
              <a:spcBef>
                <a:spcPts val="1040"/>
              </a:spcBef>
              <a:buFont typeface="Wingdings"/>
              <a:buChar char=""/>
              <a:tabLst>
                <a:tab pos="241300" algn="l"/>
              </a:tabLst>
            </a:pPr>
            <a:r>
              <a:rPr sz="1800" b="1" spc="-15" dirty="0">
                <a:latin typeface="Calibri"/>
                <a:cs typeface="Calibri"/>
              </a:rPr>
              <a:t>Указание </a:t>
            </a:r>
            <a:r>
              <a:rPr sz="1800" b="1" spc="-10" dirty="0">
                <a:latin typeface="Calibri"/>
                <a:cs typeface="Calibri"/>
              </a:rPr>
              <a:t>количественных </a:t>
            </a:r>
            <a:r>
              <a:rPr sz="1800" b="1" spc="-5" dirty="0">
                <a:latin typeface="Calibri"/>
                <a:cs typeface="Calibri"/>
              </a:rPr>
              <a:t>данных: </a:t>
            </a:r>
            <a:r>
              <a:rPr sz="1800" spc="-10" dirty="0">
                <a:latin typeface="Calibri"/>
                <a:cs typeface="Calibri"/>
              </a:rPr>
              <a:t>монолог </a:t>
            </a:r>
            <a:r>
              <a:rPr sz="1800" dirty="0">
                <a:latin typeface="Calibri"/>
                <a:cs typeface="Calibri"/>
              </a:rPr>
              <a:t>— </a:t>
            </a:r>
            <a:r>
              <a:rPr sz="1800" spc="-5" dirty="0">
                <a:latin typeface="Calibri"/>
                <a:cs typeface="Calibri"/>
              </a:rPr>
              <a:t>не менее </a:t>
            </a:r>
            <a:r>
              <a:rPr sz="1800" dirty="0">
                <a:latin typeface="Calibri"/>
                <a:cs typeface="Calibri"/>
              </a:rPr>
              <a:t>100 </a:t>
            </a:r>
            <a:r>
              <a:rPr sz="1800" spc="-5" dirty="0">
                <a:latin typeface="Calibri"/>
                <a:cs typeface="Calibri"/>
              </a:rPr>
              <a:t>слов; диалог </a:t>
            </a:r>
            <a:r>
              <a:rPr sz="1800" dirty="0">
                <a:latin typeface="Calibri"/>
                <a:cs typeface="Calibri"/>
              </a:rPr>
              <a:t>— </a:t>
            </a:r>
            <a:r>
              <a:rPr sz="1800" spc="-5" dirty="0">
                <a:latin typeface="Calibri"/>
                <a:cs typeface="Calibri"/>
              </a:rPr>
              <a:t>не менее 7–8 </a:t>
            </a:r>
            <a:r>
              <a:rPr sz="1800" dirty="0">
                <a:latin typeface="Calibri"/>
                <a:cs typeface="Calibri"/>
              </a:rPr>
              <a:t>реплик; 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сочинение </a:t>
            </a:r>
            <a:r>
              <a:rPr sz="1800" dirty="0">
                <a:latin typeface="Calibri"/>
                <a:cs typeface="Calibri"/>
              </a:rPr>
              <a:t>— не </a:t>
            </a:r>
            <a:r>
              <a:rPr sz="1800" spc="-5" dirty="0">
                <a:latin typeface="Calibri"/>
                <a:cs typeface="Calibri"/>
              </a:rPr>
              <a:t>менее 150 слов (все </a:t>
            </a:r>
            <a:r>
              <a:rPr sz="1800" spc="-15" dirty="0">
                <a:latin typeface="Calibri"/>
                <a:cs typeface="Calibri"/>
              </a:rPr>
              <a:t>это </a:t>
            </a:r>
            <a:r>
              <a:rPr sz="1800" dirty="0">
                <a:latin typeface="Calibri"/>
                <a:cs typeface="Calibri"/>
              </a:rPr>
              <a:t>позиции, </a:t>
            </a:r>
            <a:r>
              <a:rPr sz="1800" spc="-15" dirty="0">
                <a:latin typeface="Calibri"/>
                <a:cs typeface="Calibri"/>
              </a:rPr>
              <a:t>которые </a:t>
            </a:r>
            <a:r>
              <a:rPr sz="1800" spc="-5" dirty="0">
                <a:latin typeface="Calibri"/>
                <a:cs typeface="Calibri"/>
              </a:rPr>
              <a:t>не </a:t>
            </a:r>
            <a:r>
              <a:rPr sz="1800" dirty="0">
                <a:latin typeface="Calibri"/>
                <a:cs typeface="Calibri"/>
              </a:rPr>
              <a:t>были </a:t>
            </a:r>
            <a:r>
              <a:rPr sz="1800" spc="-5" dirty="0">
                <a:latin typeface="Calibri"/>
                <a:cs typeface="Calibri"/>
              </a:rPr>
              <a:t>даны </a:t>
            </a:r>
            <a:r>
              <a:rPr sz="1800" dirty="0">
                <a:latin typeface="Calibri"/>
                <a:cs typeface="Calibri"/>
              </a:rPr>
              <a:t>в цифрах во </a:t>
            </a:r>
            <a:r>
              <a:rPr sz="1800" spc="-25" dirty="0">
                <a:latin typeface="Calibri"/>
                <a:cs typeface="Calibri"/>
              </a:rPr>
              <a:t>ФГОС </a:t>
            </a:r>
            <a:r>
              <a:rPr sz="1800" spc="-5" dirty="0">
                <a:latin typeface="Calibri"/>
                <a:cs typeface="Calibri"/>
              </a:rPr>
              <a:t>ООО);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чтение </a:t>
            </a:r>
            <a:r>
              <a:rPr sz="1800" dirty="0">
                <a:latin typeface="Calibri"/>
                <a:cs typeface="Calibri"/>
              </a:rPr>
              <a:t>и </a:t>
            </a:r>
            <a:r>
              <a:rPr sz="1800" spc="-5" dirty="0">
                <a:latin typeface="Calibri"/>
                <a:cs typeface="Calibri"/>
              </a:rPr>
              <a:t>понимание текста </a:t>
            </a:r>
            <a:r>
              <a:rPr sz="1800" dirty="0">
                <a:latin typeface="Calibri"/>
                <a:cs typeface="Calibri"/>
              </a:rPr>
              <a:t>— </a:t>
            </a:r>
            <a:r>
              <a:rPr sz="1800" spc="-5" dirty="0">
                <a:latin typeface="Calibri"/>
                <a:cs typeface="Calibri"/>
              </a:rPr>
              <a:t>450–500 слов; пересказ прочитанного </a:t>
            </a:r>
            <a:r>
              <a:rPr sz="1800" dirty="0">
                <a:latin typeface="Calibri"/>
                <a:cs typeface="Calibri"/>
              </a:rPr>
              <a:t>или </a:t>
            </a:r>
            <a:r>
              <a:rPr sz="1800" spc="-5" dirty="0">
                <a:latin typeface="Calibri"/>
                <a:cs typeface="Calibri"/>
              </a:rPr>
              <a:t>прослушанного </a:t>
            </a:r>
            <a:r>
              <a:rPr sz="1800" spc="-10" dirty="0">
                <a:latin typeface="Calibri"/>
                <a:cs typeface="Calibri"/>
              </a:rPr>
              <a:t>текста </a:t>
            </a:r>
            <a:r>
              <a:rPr sz="1800" dirty="0">
                <a:latin typeface="Calibri"/>
                <a:cs typeface="Calibri"/>
              </a:rPr>
              <a:t>— </a:t>
            </a:r>
            <a:r>
              <a:rPr sz="1800" spc="-5" dirty="0">
                <a:latin typeface="Calibri"/>
                <a:cs typeface="Calibri"/>
              </a:rPr>
              <a:t>250–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300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слов.</a:t>
            </a:r>
            <a:endParaRPr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7571700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4" descr="https://apf.mail.ru/cgi-bin/readmsg/PHOTO-2019-08-19-14-13-02.jpg?id=15667877982109705559%3B0%3B1&amp;x-email=natali7729%40mail.ru&amp;exif=1">
            <a:extLst>
              <a:ext uri="{FF2B5EF4-FFF2-40B4-BE49-F238E27FC236}">
                <a16:creationId xmlns:a16="http://schemas.microsoft.com/office/drawing/2014/main" id="{C794468A-5D3A-0DCC-702B-1F258DD437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39" name="AutoShape 6" descr="https://apf.mail.ru/cgi-bin/readmsg/PHOTO-2019-08-19-14-13-02.jpg?id=15667877982109705559%3B0%3B1&amp;x-email=natali7729%40mail.ru&amp;exif=1">
            <a:extLst>
              <a:ext uri="{FF2B5EF4-FFF2-40B4-BE49-F238E27FC236}">
                <a16:creationId xmlns:a16="http://schemas.microsoft.com/office/drawing/2014/main" id="{76B68AAA-554E-B3E5-0B19-096A9777C6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0" name="AutoShape 8" descr="https://apf.mail.ru/cgi-bin/readmsg/PHOTO-2019-08-19-14-13-02.jpg?id=15667877982109705559%3B0%3B1&amp;x-email=natali7729%40mail.ru&amp;exif=1">
            <a:extLst>
              <a:ext uri="{FF2B5EF4-FFF2-40B4-BE49-F238E27FC236}">
                <a16:creationId xmlns:a16="http://schemas.microsoft.com/office/drawing/2014/main" id="{3ADCD892-2D8E-DA4F-CA48-DA51AA3325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1" name="AutoShape 15" descr="https://apf.mail.ru/cgi-bin/readmsg/IMG_0298.JPG?id=15705745630266000293%3B0%3B1&amp;x-email=natali7729%40mail.ru&amp;exif=1">
            <a:extLst>
              <a:ext uri="{FF2B5EF4-FFF2-40B4-BE49-F238E27FC236}">
                <a16:creationId xmlns:a16="http://schemas.microsoft.com/office/drawing/2014/main" id="{0678F861-26B9-80B7-11A8-AFACA3AAA7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2" name="AutoShape 17" descr="https://apf.mail.ru/cgi-bin/readmsg/IMG_0298.JPG?id=15705745630266000293%3B0%3B1&amp;x-email=natali7729%40mail.ru&amp;exif=1">
            <a:extLst>
              <a:ext uri="{FF2B5EF4-FFF2-40B4-BE49-F238E27FC236}">
                <a16:creationId xmlns:a16="http://schemas.microsoft.com/office/drawing/2014/main" id="{197A0E01-3A98-DB55-F28C-31F5E16387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883CC131-3274-2C5C-114E-AAE7380BCEC1}"/>
              </a:ext>
            </a:extLst>
          </p:cNvPr>
          <p:cNvCxnSpPr/>
          <p:nvPr/>
        </p:nvCxnSpPr>
        <p:spPr>
          <a:xfrm>
            <a:off x="1620838" y="1047750"/>
            <a:ext cx="10266362" cy="28575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4" name="Picture 15" descr="C:\Users\user\Desktop\Новая  школа\лого_лицей3_new-03.png">
            <a:extLst>
              <a:ext uri="{FF2B5EF4-FFF2-40B4-BE49-F238E27FC236}">
                <a16:creationId xmlns:a16="http://schemas.microsoft.com/office/drawing/2014/main" id="{39893B07-9518-6D03-7F37-FD8296CE0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1384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0DEE7B4-032E-8185-CB22-138C134383FC}"/>
              </a:ext>
            </a:extLst>
          </p:cNvPr>
          <p:cNvSpPr txBox="1"/>
          <p:nvPr/>
        </p:nvSpPr>
        <p:spPr>
          <a:xfrm>
            <a:off x="2001078" y="187036"/>
            <a:ext cx="935603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algn="ctr">
              <a:defRPr/>
            </a:pPr>
            <a:r>
              <a:rPr lang="ru-RU" sz="4000" b="1" dirty="0">
                <a:solidFill>
                  <a:srgbClr val="076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4000" b="1" kern="1200" dirty="0">
                <a:solidFill>
                  <a:srgbClr val="0761A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еализация ФОП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7287DC0-EC3C-47B4-7227-0FA713714C7A}"/>
              </a:ext>
            </a:extLst>
          </p:cNvPr>
          <p:cNvSpPr/>
          <p:nvPr/>
        </p:nvSpPr>
        <p:spPr>
          <a:xfrm>
            <a:off x="1325563" y="1311275"/>
            <a:ext cx="1061402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ject 24">
            <a:extLst>
              <a:ext uri="{FF2B5EF4-FFF2-40B4-BE49-F238E27FC236}">
                <a16:creationId xmlns:a16="http://schemas.microsoft.com/office/drawing/2014/main" id="{323387AA-4F70-FF36-5B0B-F4145ACD3851}"/>
              </a:ext>
            </a:extLst>
          </p:cNvPr>
          <p:cNvSpPr txBox="1"/>
          <p:nvPr/>
        </p:nvSpPr>
        <p:spPr>
          <a:xfrm>
            <a:off x="539292" y="5043042"/>
            <a:ext cx="384873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1)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на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изменение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лингвистической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интерпретации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понятий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«причастие»,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«деепричастие»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(они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рассматриваются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как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особые </a:t>
            </a:r>
            <a:r>
              <a:rPr sz="1800" dirty="0">
                <a:latin typeface="Calibri"/>
                <a:cs typeface="Calibri"/>
              </a:rPr>
              <a:t>формы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глагола)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3" name="object 25">
            <a:extLst>
              <a:ext uri="{FF2B5EF4-FFF2-40B4-BE49-F238E27FC236}">
                <a16:creationId xmlns:a16="http://schemas.microsoft.com/office/drawing/2014/main" id="{17196489-1541-3A87-7D2B-5AC5604E47DB}"/>
              </a:ext>
            </a:extLst>
          </p:cNvPr>
          <p:cNvSpPr txBox="1"/>
          <p:nvPr/>
        </p:nvSpPr>
        <p:spPr>
          <a:xfrm>
            <a:off x="4896992" y="5043042"/>
            <a:ext cx="368744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2)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на </a:t>
            </a:r>
            <a:r>
              <a:rPr sz="1800" spc="-5" dirty="0">
                <a:latin typeface="Calibri"/>
                <a:cs typeface="Calibri"/>
              </a:rPr>
              <a:t>изменение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последовательности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изучения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морфологических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 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орфографических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тем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5-7 </a:t>
            </a:r>
            <a:r>
              <a:rPr sz="1800" spc="-5" dirty="0">
                <a:latin typeface="Calibri"/>
                <a:cs typeface="Calibri"/>
              </a:rPr>
              <a:t>классах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(н-р,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корни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 </a:t>
            </a:r>
            <a:r>
              <a:rPr sz="1800" spc="-10" dirty="0">
                <a:latin typeface="Calibri"/>
                <a:cs typeface="Calibri"/>
              </a:rPr>
              <a:t>чередованием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гласных)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4" name="object 26">
            <a:extLst>
              <a:ext uri="{FF2B5EF4-FFF2-40B4-BE49-F238E27FC236}">
                <a16:creationId xmlns:a16="http://schemas.microsoft.com/office/drawing/2014/main" id="{543044B6-EB7C-28C5-D206-F29778FC957B}"/>
              </a:ext>
            </a:extLst>
          </p:cNvPr>
          <p:cNvSpPr txBox="1"/>
          <p:nvPr/>
        </p:nvSpPr>
        <p:spPr>
          <a:xfrm>
            <a:off x="9241663" y="5070475"/>
            <a:ext cx="2281555" cy="104076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315"/>
              </a:spcBef>
            </a:pPr>
            <a:r>
              <a:rPr sz="1800" dirty="0">
                <a:latin typeface="Calibri"/>
                <a:cs typeface="Calibri"/>
              </a:rPr>
              <a:t>3)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на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включение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новых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вопросов </a:t>
            </a:r>
            <a:r>
              <a:rPr sz="1800" spc="-15" dirty="0">
                <a:latin typeface="Calibri"/>
                <a:cs typeface="Calibri"/>
              </a:rPr>
              <a:t>содержания 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(н-р, грамматическая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синонимия)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7" name="Рисунок 6" descr="Блок-схема">
            <a:extLst>
              <a:ext uri="{FF2B5EF4-FFF2-40B4-BE49-F238E27FC236}">
                <a16:creationId xmlns:a16="http://schemas.microsoft.com/office/drawing/2014/main" id="{14DA9E8E-FE06-FF28-6BB1-440E1408B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6895" y="2243710"/>
            <a:ext cx="2308366" cy="2308366"/>
          </a:xfrm>
          <a:prstGeom prst="rect">
            <a:avLst/>
          </a:prstGeom>
        </p:spPr>
      </p:pic>
      <p:pic>
        <p:nvPicPr>
          <p:cNvPr id="9" name="Рисунок 8" descr="Список">
            <a:extLst>
              <a:ext uri="{FF2B5EF4-FFF2-40B4-BE49-F238E27FC236}">
                <a16:creationId xmlns:a16="http://schemas.microsoft.com/office/drawing/2014/main" id="{196B5160-059A-9690-C2EE-6264F50A2E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53087" y="2559693"/>
            <a:ext cx="1676400" cy="1676400"/>
          </a:xfrm>
          <a:prstGeom prst="rect">
            <a:avLst/>
          </a:prstGeom>
        </p:spPr>
      </p:pic>
      <p:pic>
        <p:nvPicPr>
          <p:cNvPr id="12" name="Рисунок 11" descr="Фрагменты головоломки">
            <a:extLst>
              <a:ext uri="{FF2B5EF4-FFF2-40B4-BE49-F238E27FC236}">
                <a16:creationId xmlns:a16="http://schemas.microsoft.com/office/drawing/2014/main" id="{B8828E3A-828C-1083-6138-A93F77A32A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56915" y="2327275"/>
            <a:ext cx="1939925" cy="193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145888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CD2C11-81B4-295B-6A71-195CB3184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6455" y="-91849"/>
            <a:ext cx="10205545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261A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Портал «Единое содержание общего образования»</a:t>
            </a:r>
            <a:endParaRPr lang="ru-RU" sz="3200" b="1" dirty="0">
              <a:solidFill>
                <a:srgbClr val="0261A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BA52C11-3EA1-9172-B812-3595EBECC2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0832" y="1669457"/>
            <a:ext cx="4162096" cy="5062520"/>
          </a:xfrm>
        </p:spPr>
      </p:pic>
      <p:pic>
        <p:nvPicPr>
          <p:cNvPr id="4" name="Picture 15" descr="C:\Users\user\Desktop\Новая  школа\лого_лицей3_new-03.png">
            <a:extLst>
              <a:ext uri="{FF2B5EF4-FFF2-40B4-BE49-F238E27FC236}">
                <a16:creationId xmlns:a16="http://schemas.microsoft.com/office/drawing/2014/main" id="{67CFA445-8289-B4B7-2F3F-C25C563E3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74" y="283569"/>
            <a:ext cx="1384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A969326-BC14-37B3-BC23-8DBBAEF49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2928" y="2114367"/>
            <a:ext cx="6109522" cy="3736957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13DC377-F329-EBCC-0CC0-50DD49FDF8E1}"/>
              </a:ext>
            </a:extLst>
          </p:cNvPr>
          <p:cNvCxnSpPr/>
          <p:nvPr/>
        </p:nvCxnSpPr>
        <p:spPr>
          <a:xfrm>
            <a:off x="1668964" y="1111246"/>
            <a:ext cx="10266362" cy="28575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Маркеры-галочки">
            <a:extLst>
              <a:ext uri="{FF2B5EF4-FFF2-40B4-BE49-F238E27FC236}">
                <a16:creationId xmlns:a16="http://schemas.microsoft.com/office/drawing/2014/main" id="{FB3341E0-88C8-152A-050F-7F8F556718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81373" y="1233714"/>
            <a:ext cx="614362" cy="614362"/>
          </a:xfrm>
          <a:prstGeom prst="rect">
            <a:avLst/>
          </a:prstGeom>
        </p:spPr>
      </p:pic>
      <p:pic>
        <p:nvPicPr>
          <p:cNvPr id="16" name="Рисунок 15" descr="Маркеры-галочки">
            <a:extLst>
              <a:ext uri="{FF2B5EF4-FFF2-40B4-BE49-F238E27FC236}">
                <a16:creationId xmlns:a16="http://schemas.microsoft.com/office/drawing/2014/main" id="{53C1CD28-1337-FFE9-53C3-BFD1ED31E3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86455" y="6117615"/>
            <a:ext cx="614362" cy="614362"/>
          </a:xfrm>
          <a:prstGeom prst="rect">
            <a:avLst/>
          </a:prstGeom>
        </p:spPr>
      </p:pic>
      <p:pic>
        <p:nvPicPr>
          <p:cNvPr id="17" name="Рисунок 16" descr="Маркеры-галочки">
            <a:extLst>
              <a:ext uri="{FF2B5EF4-FFF2-40B4-BE49-F238E27FC236}">
                <a16:creationId xmlns:a16="http://schemas.microsoft.com/office/drawing/2014/main" id="{7EA4C493-97A0-218F-C5F2-115BA774E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34073" y="3675664"/>
            <a:ext cx="614362" cy="61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290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315D922-026F-A888-34F4-1D27C513D4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858" y="1439726"/>
            <a:ext cx="6417628" cy="5418274"/>
          </a:xfr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0EB881B-91A1-5EF1-8AA9-47CEA0B2D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6455" y="-73619"/>
            <a:ext cx="10205545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261A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Портал «Единое содержание общего образования»</a:t>
            </a:r>
            <a:endParaRPr lang="ru-RU" sz="3200" b="1" dirty="0">
              <a:solidFill>
                <a:srgbClr val="0261A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5" descr="C:\Users\user\Desktop\Новая  школа\лого_лицей3_new-03.png">
            <a:extLst>
              <a:ext uri="{FF2B5EF4-FFF2-40B4-BE49-F238E27FC236}">
                <a16:creationId xmlns:a16="http://schemas.microsoft.com/office/drawing/2014/main" id="{633BBA26-65AB-F364-EC84-B2DDE90C8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74" y="283569"/>
            <a:ext cx="1384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4FAB76D9-1354-5712-55EE-1878276D7E6F}"/>
              </a:ext>
            </a:extLst>
          </p:cNvPr>
          <p:cNvCxnSpPr/>
          <p:nvPr/>
        </p:nvCxnSpPr>
        <p:spPr>
          <a:xfrm>
            <a:off x="1812424" y="1217311"/>
            <a:ext cx="10266362" cy="28575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 descr="Маркеры-галочки">
            <a:extLst>
              <a:ext uri="{FF2B5EF4-FFF2-40B4-BE49-F238E27FC236}">
                <a16:creationId xmlns:a16="http://schemas.microsoft.com/office/drawing/2014/main" id="{8D1EC495-9261-44CF-EE01-226C5A10A4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86455" y="2617262"/>
            <a:ext cx="614362" cy="61436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E0A140E-0AC8-606C-9C76-D080F3873B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4467" y="1427094"/>
            <a:ext cx="3490758" cy="23803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25B4998-CF6E-9E97-3154-4CD374B943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8301" y="3671888"/>
            <a:ext cx="2842732" cy="2700176"/>
          </a:xfrm>
          <a:prstGeom prst="rect">
            <a:avLst/>
          </a:prstGeom>
        </p:spPr>
      </p:pic>
      <p:sp>
        <p:nvSpPr>
          <p:cNvPr id="12" name="Стрелка вниз 11">
            <a:extLst>
              <a:ext uri="{FF2B5EF4-FFF2-40B4-BE49-F238E27FC236}">
                <a16:creationId xmlns:a16="http://schemas.microsoft.com/office/drawing/2014/main" id="{FA8DFC3A-F2F9-848E-51D9-A7BE787B18AA}"/>
              </a:ext>
            </a:extLst>
          </p:cNvPr>
          <p:cNvSpPr/>
          <p:nvPr/>
        </p:nvSpPr>
        <p:spPr>
          <a:xfrm>
            <a:off x="9339820" y="3257549"/>
            <a:ext cx="400051" cy="608306"/>
          </a:xfrm>
          <a:prstGeom prst="downArrow">
            <a:avLst/>
          </a:prstGeom>
          <a:solidFill>
            <a:srgbClr val="BA7D8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337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4" descr="https://apf.mail.ru/cgi-bin/readmsg/PHOTO-2019-08-19-14-13-02.jpg?id=15667877982109705559%3B0%3B1&amp;x-email=natali7729%40mail.ru&amp;exif=1">
            <a:extLst>
              <a:ext uri="{FF2B5EF4-FFF2-40B4-BE49-F238E27FC236}">
                <a16:creationId xmlns:a16="http://schemas.microsoft.com/office/drawing/2014/main" id="{C794468A-5D3A-0DCC-702B-1F258DD437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39" name="AutoShape 6" descr="https://apf.mail.ru/cgi-bin/readmsg/PHOTO-2019-08-19-14-13-02.jpg?id=15667877982109705559%3B0%3B1&amp;x-email=natali7729%40mail.ru&amp;exif=1">
            <a:extLst>
              <a:ext uri="{FF2B5EF4-FFF2-40B4-BE49-F238E27FC236}">
                <a16:creationId xmlns:a16="http://schemas.microsoft.com/office/drawing/2014/main" id="{76B68AAA-554E-B3E5-0B19-096A9777C6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0" name="AutoShape 8" descr="https://apf.mail.ru/cgi-bin/readmsg/PHOTO-2019-08-19-14-13-02.jpg?id=15667877982109705559%3B0%3B1&amp;x-email=natali7729%40mail.ru&amp;exif=1">
            <a:extLst>
              <a:ext uri="{FF2B5EF4-FFF2-40B4-BE49-F238E27FC236}">
                <a16:creationId xmlns:a16="http://schemas.microsoft.com/office/drawing/2014/main" id="{3ADCD892-2D8E-DA4F-CA48-DA51AA3325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1" name="AutoShape 15" descr="https://apf.mail.ru/cgi-bin/readmsg/IMG_0298.JPG?id=15705745630266000293%3B0%3B1&amp;x-email=natali7729%40mail.ru&amp;exif=1">
            <a:extLst>
              <a:ext uri="{FF2B5EF4-FFF2-40B4-BE49-F238E27FC236}">
                <a16:creationId xmlns:a16="http://schemas.microsoft.com/office/drawing/2014/main" id="{0678F861-26B9-80B7-11A8-AFACA3AAA7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2" name="AutoShape 17" descr="https://apf.mail.ru/cgi-bin/readmsg/IMG_0298.JPG?id=15705745630266000293%3B0%3B1&amp;x-email=natali7729%40mail.ru&amp;exif=1">
            <a:extLst>
              <a:ext uri="{FF2B5EF4-FFF2-40B4-BE49-F238E27FC236}">
                <a16:creationId xmlns:a16="http://schemas.microsoft.com/office/drawing/2014/main" id="{197A0E01-3A98-DB55-F28C-31F5E16387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883CC131-3274-2C5C-114E-AAE7380BCEC1}"/>
              </a:ext>
            </a:extLst>
          </p:cNvPr>
          <p:cNvCxnSpPr/>
          <p:nvPr/>
        </p:nvCxnSpPr>
        <p:spPr>
          <a:xfrm>
            <a:off x="1673225" y="1253856"/>
            <a:ext cx="10266362" cy="28575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4" name="Picture 15" descr="C:\Users\user\Desktop\Новая  школа\лого_лицей3_new-03.png">
            <a:extLst>
              <a:ext uri="{FF2B5EF4-FFF2-40B4-BE49-F238E27FC236}">
                <a16:creationId xmlns:a16="http://schemas.microsoft.com/office/drawing/2014/main" id="{39893B07-9518-6D03-7F37-FD8296CE0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1384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0DEE7B4-032E-8185-CB22-138C134383FC}"/>
              </a:ext>
            </a:extLst>
          </p:cNvPr>
          <p:cNvSpPr txBox="1"/>
          <p:nvPr/>
        </p:nvSpPr>
        <p:spPr>
          <a:xfrm>
            <a:off x="1851370" y="-42596"/>
            <a:ext cx="9356035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algn="ctr">
              <a:defRPr/>
            </a:pPr>
            <a:r>
              <a:rPr lang="ru-RU" sz="4000" b="1" dirty="0">
                <a:solidFill>
                  <a:srgbClr val="0261A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Портал «Единое содержание общего образования»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Объект 4">
            <a:extLst>
              <a:ext uri="{FF2B5EF4-FFF2-40B4-BE49-F238E27FC236}">
                <a16:creationId xmlns:a16="http://schemas.microsoft.com/office/drawing/2014/main" id="{5EA8C8A6-1A1C-B8CB-7792-3BA00C0AF7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694"/>
          <a:stretch/>
        </p:blipFill>
        <p:spPr>
          <a:xfrm>
            <a:off x="307975" y="1385888"/>
            <a:ext cx="4753529" cy="323661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A7F9BF-FC8B-F0C2-8D57-4BBEF2DDB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9095" y="3252693"/>
            <a:ext cx="4642710" cy="2739617"/>
          </a:xfrm>
          <a:prstGeom prst="rect">
            <a:avLst/>
          </a:prstGeom>
        </p:spPr>
      </p:pic>
      <p:sp>
        <p:nvSpPr>
          <p:cNvPr id="4" name="Стрелка вправо 3">
            <a:extLst>
              <a:ext uri="{FF2B5EF4-FFF2-40B4-BE49-F238E27FC236}">
                <a16:creationId xmlns:a16="http://schemas.microsoft.com/office/drawing/2014/main" id="{356DE253-0CE4-DA90-B798-9C2130AEA15B}"/>
              </a:ext>
            </a:extLst>
          </p:cNvPr>
          <p:cNvSpPr/>
          <p:nvPr/>
        </p:nvSpPr>
        <p:spPr>
          <a:xfrm>
            <a:off x="4886325" y="3586163"/>
            <a:ext cx="1643063" cy="414337"/>
          </a:xfrm>
          <a:prstGeom prst="rightArrow">
            <a:avLst/>
          </a:prstGeom>
          <a:solidFill>
            <a:srgbClr val="EF635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167748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385E55A3-6A63-5825-F23E-28527885CD9E}"/>
              </a:ext>
            </a:extLst>
          </p:cNvPr>
          <p:cNvSpPr/>
          <p:nvPr/>
        </p:nvSpPr>
        <p:spPr>
          <a:xfrm>
            <a:off x="0" y="3700463"/>
            <a:ext cx="5334000" cy="3157538"/>
          </a:xfrm>
          <a:prstGeom prst="rect">
            <a:avLst/>
          </a:prstGeom>
          <a:solidFill>
            <a:srgbClr val="6E9720">
              <a:alpha val="4434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2D2E99B5-B9F8-41F0-DBA2-F4573CCA7ECE}"/>
              </a:ext>
            </a:extLst>
          </p:cNvPr>
          <p:cNvSpPr/>
          <p:nvPr/>
        </p:nvSpPr>
        <p:spPr>
          <a:xfrm>
            <a:off x="0" y="0"/>
            <a:ext cx="5334000" cy="3157538"/>
          </a:xfrm>
          <a:prstGeom prst="rect">
            <a:avLst/>
          </a:prstGeom>
          <a:solidFill>
            <a:srgbClr val="224C8D">
              <a:alpha val="5129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50CEBB7-E9FC-1A2C-230F-22AD0F553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24" name="Заголовок 23">
            <a:extLst>
              <a:ext uri="{FF2B5EF4-FFF2-40B4-BE49-F238E27FC236}">
                <a16:creationId xmlns:a16="http://schemas.microsoft.com/office/drawing/2014/main" id="{151FAD86-70C9-5556-E019-9EE380D3B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2" y="1237786"/>
            <a:ext cx="5189034" cy="1417076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Проектирование системы оценки</a:t>
            </a:r>
            <a:r>
              <a:rPr lang="ru-RU" sz="2400" spc="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результатов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освоения </a:t>
            </a:r>
            <a:b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4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обучающимися</a:t>
            </a:r>
            <a:r>
              <a:rPr lang="ru-RU" sz="2400" spc="-29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программы </a:t>
            </a:r>
            <a:b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 русскому языку </a:t>
            </a:r>
            <a:b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(на основе комплексного анализа текста)</a:t>
            </a:r>
            <a:endParaRPr lang="ru-RU" dirty="0">
              <a:latin typeface="Constantia" panose="02030602050306030303" pitchFamily="18" charset="0"/>
              <a:ea typeface="Baskerville" panose="02020502070401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Текст 25">
            <a:extLst>
              <a:ext uri="{FF2B5EF4-FFF2-40B4-BE49-F238E27FC236}">
                <a16:creationId xmlns:a16="http://schemas.microsoft.com/office/drawing/2014/main" id="{19187909-2C25-50DC-B6AD-FCFC638F2E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0881" y="4112187"/>
            <a:ext cx="3932237" cy="1057275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Baskerville" panose="02020502070401020303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Тимонина П.Н., учитель русского языка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647F5704-3B15-6914-C9F8-2007F2617B35}"/>
              </a:ext>
            </a:extLst>
          </p:cNvPr>
          <p:cNvSpPr/>
          <p:nvPr/>
        </p:nvSpPr>
        <p:spPr>
          <a:xfrm>
            <a:off x="0" y="3157538"/>
            <a:ext cx="5334000" cy="542925"/>
          </a:xfrm>
          <a:prstGeom prst="rect">
            <a:avLst/>
          </a:prstGeom>
          <a:solidFill>
            <a:srgbClr val="BA7D83">
              <a:alpha val="4705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9699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4" descr="https://apf.mail.ru/cgi-bin/readmsg/PHOTO-2019-08-19-14-13-02.jpg?id=15667877982109705559%3B0%3B1&amp;x-email=natali7729%40mail.ru&amp;exif=1">
            <a:extLst>
              <a:ext uri="{FF2B5EF4-FFF2-40B4-BE49-F238E27FC236}">
                <a16:creationId xmlns:a16="http://schemas.microsoft.com/office/drawing/2014/main" id="{C794468A-5D3A-0DCC-702B-1F258DD437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39" name="AutoShape 6" descr="https://apf.mail.ru/cgi-bin/readmsg/PHOTO-2019-08-19-14-13-02.jpg?id=15667877982109705559%3B0%3B1&amp;x-email=natali7729%40mail.ru&amp;exif=1">
            <a:extLst>
              <a:ext uri="{FF2B5EF4-FFF2-40B4-BE49-F238E27FC236}">
                <a16:creationId xmlns:a16="http://schemas.microsoft.com/office/drawing/2014/main" id="{76B68AAA-554E-B3E5-0B19-096A9777C6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0" name="AutoShape 8" descr="https://apf.mail.ru/cgi-bin/readmsg/PHOTO-2019-08-19-14-13-02.jpg?id=15667877982109705559%3B0%3B1&amp;x-email=natali7729%40mail.ru&amp;exif=1">
            <a:extLst>
              <a:ext uri="{FF2B5EF4-FFF2-40B4-BE49-F238E27FC236}">
                <a16:creationId xmlns:a16="http://schemas.microsoft.com/office/drawing/2014/main" id="{3ADCD892-2D8E-DA4F-CA48-DA51AA3325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1" name="AutoShape 15" descr="https://apf.mail.ru/cgi-bin/readmsg/IMG_0298.JPG?id=15705745630266000293%3B0%3B1&amp;x-email=natali7729%40mail.ru&amp;exif=1">
            <a:extLst>
              <a:ext uri="{FF2B5EF4-FFF2-40B4-BE49-F238E27FC236}">
                <a16:creationId xmlns:a16="http://schemas.microsoft.com/office/drawing/2014/main" id="{0678F861-26B9-80B7-11A8-AFACA3AAA7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2" name="AutoShape 17" descr="https://apf.mail.ru/cgi-bin/readmsg/IMG_0298.JPG?id=15705745630266000293%3B0%3B1&amp;x-email=natali7729%40mail.ru&amp;exif=1">
            <a:extLst>
              <a:ext uri="{FF2B5EF4-FFF2-40B4-BE49-F238E27FC236}">
                <a16:creationId xmlns:a16="http://schemas.microsoft.com/office/drawing/2014/main" id="{197A0E01-3A98-DB55-F28C-31F5E16387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883CC131-3274-2C5C-114E-AAE7380BCEC1}"/>
              </a:ext>
            </a:extLst>
          </p:cNvPr>
          <p:cNvCxnSpPr/>
          <p:nvPr/>
        </p:nvCxnSpPr>
        <p:spPr>
          <a:xfrm>
            <a:off x="1620838" y="1047750"/>
            <a:ext cx="10266362" cy="28575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4" name="Picture 15" descr="C:\Users\user\Desktop\Новая  школа\лого_лицей3_new-03.png">
            <a:extLst>
              <a:ext uri="{FF2B5EF4-FFF2-40B4-BE49-F238E27FC236}">
                <a16:creationId xmlns:a16="http://schemas.microsoft.com/office/drawing/2014/main" id="{39893B07-9518-6D03-7F37-FD8296CE0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1384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0DEE7B4-032E-8185-CB22-138C134383FC}"/>
              </a:ext>
            </a:extLst>
          </p:cNvPr>
          <p:cNvSpPr txBox="1"/>
          <p:nvPr/>
        </p:nvSpPr>
        <p:spPr>
          <a:xfrm>
            <a:off x="2001078" y="187036"/>
            <a:ext cx="935603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algn="ctr">
              <a:defRPr/>
            </a:pP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76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документа 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7287DC0-EC3C-47B4-7227-0FA713714C7A}"/>
              </a:ext>
            </a:extLst>
          </p:cNvPr>
          <p:cNvSpPr/>
          <p:nvPr/>
        </p:nvSpPr>
        <p:spPr>
          <a:xfrm>
            <a:off x="1325563" y="1311275"/>
            <a:ext cx="1061402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Объект 5">
            <a:extLst>
              <a:ext uri="{FF2B5EF4-FFF2-40B4-BE49-F238E27FC236}">
                <a16:creationId xmlns:a16="http://schemas.microsoft.com/office/drawing/2014/main" id="{806188E1-CC13-84A5-5A42-2ADBB231A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49" y="1385888"/>
            <a:ext cx="5978525" cy="541337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E958B9-13BD-8B28-C704-77E123766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900" y="1144629"/>
            <a:ext cx="4399064" cy="571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41849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A06F82C-33E1-01D8-1EA0-ACB57E1E0987}"/>
              </a:ext>
            </a:extLst>
          </p:cNvPr>
          <p:cNvSpPr/>
          <p:nvPr/>
        </p:nvSpPr>
        <p:spPr>
          <a:xfrm>
            <a:off x="0" y="0"/>
            <a:ext cx="2730500" cy="6858000"/>
          </a:xfrm>
          <a:prstGeom prst="rect">
            <a:avLst/>
          </a:prstGeom>
          <a:solidFill>
            <a:schemeClr val="accent1">
              <a:alpha val="3802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0FA61E7-3A37-4EBC-CA39-B46B0DA99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48" y="0"/>
            <a:ext cx="9461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91F8FB6-2366-3257-5751-F4A9FA72A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094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dirty="0">
                <a:solidFill>
                  <a:srgbClr val="1C4A9A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Оценивание и оценка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B83D60A-7547-2DAD-EDF3-FFF673AE8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985" y="2041128"/>
            <a:ext cx="10797866" cy="4351338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000000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Оценивание рассматривается как </a:t>
            </a:r>
            <a:r>
              <a:rPr lang="ru-RU" sz="3200" b="1" dirty="0">
                <a:solidFill>
                  <a:srgbClr val="000000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процедура определения соответствия</a:t>
            </a:r>
            <a:r>
              <a:rPr lang="ru-RU" sz="3200" dirty="0">
                <a:solidFill>
                  <a:srgbClr val="000000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ru-RU" sz="3200" i="1" dirty="0">
                <a:solidFill>
                  <a:srgbClr val="000000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индивидуальных достижений </a:t>
            </a:r>
            <a:r>
              <a:rPr lang="ru-RU" sz="3200" dirty="0">
                <a:solidFill>
                  <a:srgbClr val="000000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обучающихся </a:t>
            </a:r>
            <a:r>
              <a:rPr lang="ru-RU" sz="3200" b="1" dirty="0">
                <a:solidFill>
                  <a:srgbClr val="000000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планируемым результатам</a:t>
            </a:r>
            <a:r>
              <a:rPr lang="ru-RU" sz="3200" dirty="0">
                <a:solidFill>
                  <a:srgbClr val="000000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. </a:t>
            </a:r>
          </a:p>
          <a:p>
            <a:r>
              <a:rPr lang="ru-RU" sz="3200" dirty="0">
                <a:solidFill>
                  <a:srgbClr val="000000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Итогом оценивания служит </a:t>
            </a:r>
            <a:r>
              <a:rPr lang="ru-RU" sz="3200" b="1" dirty="0">
                <a:solidFill>
                  <a:srgbClr val="000000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оценка</a:t>
            </a:r>
            <a:r>
              <a:rPr lang="ru-RU" sz="3200" dirty="0">
                <a:solidFill>
                  <a:srgbClr val="000000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 – </a:t>
            </a:r>
            <a:r>
              <a:rPr lang="ru-RU" sz="3200" i="1" dirty="0">
                <a:solidFill>
                  <a:srgbClr val="000000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суждение</a:t>
            </a:r>
            <a:r>
              <a:rPr lang="ru-RU" sz="3200" dirty="0">
                <a:solidFill>
                  <a:srgbClr val="000000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 о </a:t>
            </a:r>
            <a:r>
              <a:rPr lang="ru-RU" sz="3200" b="1" dirty="0">
                <a:solidFill>
                  <a:srgbClr val="000000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ценности</a:t>
            </a:r>
            <a:r>
              <a:rPr lang="ru-RU" sz="3200" dirty="0">
                <a:solidFill>
                  <a:srgbClr val="000000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, </a:t>
            </a:r>
            <a:r>
              <a:rPr lang="ru-RU" sz="3200" b="1" dirty="0">
                <a:solidFill>
                  <a:srgbClr val="000000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уровне</a:t>
            </a:r>
            <a:r>
              <a:rPr lang="ru-RU" sz="3200" dirty="0">
                <a:solidFill>
                  <a:srgbClr val="000000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, </a:t>
            </a:r>
            <a:r>
              <a:rPr lang="ru-RU" sz="3200" b="1" dirty="0">
                <a:solidFill>
                  <a:srgbClr val="000000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значении</a:t>
            </a:r>
            <a:r>
              <a:rPr lang="ru-RU" sz="3200" dirty="0">
                <a:solidFill>
                  <a:srgbClr val="000000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 выявленного </a:t>
            </a:r>
            <a:r>
              <a:rPr lang="ru-RU" sz="3200" b="1" dirty="0">
                <a:solidFill>
                  <a:srgbClr val="000000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результата</a:t>
            </a:r>
            <a:r>
              <a:rPr lang="ru-RU" sz="3200" dirty="0">
                <a:solidFill>
                  <a:srgbClr val="000000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. Свое количественное выражение оценка находит в </a:t>
            </a:r>
            <a:r>
              <a:rPr lang="ru-RU" sz="3200" u="sng" dirty="0">
                <a:solidFill>
                  <a:srgbClr val="000000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отметке.</a:t>
            </a:r>
          </a:p>
          <a:p>
            <a:endParaRPr lang="ru-RU" sz="3200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2" name="Picture 15" descr="C:\Users\user\Desktop\Новая  школа\лого_лицей3_new-03.png">
            <a:extLst>
              <a:ext uri="{FF2B5EF4-FFF2-40B4-BE49-F238E27FC236}">
                <a16:creationId xmlns:a16="http://schemas.microsoft.com/office/drawing/2014/main" id="{692949A6-C890-A91E-6372-1DEC77E0E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1384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A56423C0-2577-AA16-759A-2882B04497C5}"/>
              </a:ext>
            </a:extLst>
          </p:cNvPr>
          <p:cNvCxnSpPr/>
          <p:nvPr/>
        </p:nvCxnSpPr>
        <p:spPr>
          <a:xfrm>
            <a:off x="1658937" y="1128315"/>
            <a:ext cx="10266362" cy="28575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7795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3029DA2-CCE3-E4FF-00F9-B64A9327420F}"/>
              </a:ext>
            </a:extLst>
          </p:cNvPr>
          <p:cNvSpPr/>
          <p:nvPr/>
        </p:nvSpPr>
        <p:spPr>
          <a:xfrm>
            <a:off x="-401951" y="0"/>
            <a:ext cx="13092546" cy="7938655"/>
          </a:xfrm>
          <a:prstGeom prst="rect">
            <a:avLst/>
          </a:prstGeom>
          <a:solidFill>
            <a:srgbClr val="2C73F1">
              <a:alpha val="49412"/>
            </a:srgb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456E1C17-CFF4-8D36-8B88-C5C3443D0A9A}"/>
              </a:ext>
            </a:extLst>
          </p:cNvPr>
          <p:cNvSpPr/>
          <p:nvPr/>
        </p:nvSpPr>
        <p:spPr>
          <a:xfrm>
            <a:off x="4772722" y="346616"/>
            <a:ext cx="11195825" cy="1494264"/>
          </a:xfrm>
          <a:prstGeom prst="ellipse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>
                <a:latin typeface="Baskerville" panose="02020502070401020303" pitchFamily="18" charset="0"/>
                <a:ea typeface="Baskerville" panose="02020502070401020303" pitchFamily="18" charset="0"/>
              </a:rPr>
              <a:t>Планируемые результаты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798D5F9B-3418-88EE-335A-14FE230A7C89}"/>
              </a:ext>
            </a:extLst>
          </p:cNvPr>
          <p:cNvSpPr/>
          <p:nvPr/>
        </p:nvSpPr>
        <p:spPr>
          <a:xfrm>
            <a:off x="-1477536" y="2352905"/>
            <a:ext cx="8742556" cy="1237786"/>
          </a:xfrm>
          <a:prstGeom prst="ellipse">
            <a:avLst/>
          </a:prstGeom>
          <a:solidFill>
            <a:srgbClr val="3867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latin typeface="Baskerville" panose="02020502070401020303" pitchFamily="18" charset="0"/>
                <a:ea typeface="Baskerville" panose="02020502070401020303" pitchFamily="18" charset="0"/>
              </a:rPr>
              <a:t>Предметные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6A211054-9D84-A4DB-3045-6FCCC72EC81A}"/>
              </a:ext>
            </a:extLst>
          </p:cNvPr>
          <p:cNvSpPr/>
          <p:nvPr/>
        </p:nvSpPr>
        <p:spPr>
          <a:xfrm>
            <a:off x="-2051824" y="3743092"/>
            <a:ext cx="8742556" cy="1237786"/>
          </a:xfrm>
          <a:prstGeom prst="ellipse">
            <a:avLst/>
          </a:prstGeom>
          <a:solidFill>
            <a:srgbClr val="407C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latin typeface="Baskerville" panose="02020502070401020303" pitchFamily="18" charset="0"/>
                <a:ea typeface="Baskerville" panose="02020502070401020303" pitchFamily="18" charset="0"/>
              </a:rPr>
              <a:t>Личностные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CEAC724-7A6B-930D-C449-F08921233700}"/>
              </a:ext>
            </a:extLst>
          </p:cNvPr>
          <p:cNvSpPr/>
          <p:nvPr/>
        </p:nvSpPr>
        <p:spPr>
          <a:xfrm>
            <a:off x="10013796" y="1840880"/>
            <a:ext cx="356839" cy="4047302"/>
          </a:xfrm>
          <a:prstGeom prst="rect">
            <a:avLst/>
          </a:prstGeom>
          <a:gradFill flip="none" rotWithShape="1">
            <a:gsLst>
              <a:gs pos="0">
                <a:srgbClr val="3767B6"/>
              </a:gs>
              <a:gs pos="46000">
                <a:srgbClr val="407CDB"/>
              </a:gs>
              <a:gs pos="100000">
                <a:srgbClr val="4B90FE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>
            <a:extLst>
              <a:ext uri="{FF2B5EF4-FFF2-40B4-BE49-F238E27FC236}">
                <a16:creationId xmlns:a16="http://schemas.microsoft.com/office/drawing/2014/main" id="{766E1163-0255-B8FB-5A4F-653C9F9F3A4A}"/>
              </a:ext>
            </a:extLst>
          </p:cNvPr>
          <p:cNvSpPr/>
          <p:nvPr/>
        </p:nvSpPr>
        <p:spPr>
          <a:xfrm rot="10800000">
            <a:off x="7917366" y="4151041"/>
            <a:ext cx="2096430" cy="518531"/>
          </a:xfrm>
          <a:prstGeom prst="rightArrow">
            <a:avLst/>
          </a:prstGeom>
          <a:gradFill flip="none" rotWithShape="1">
            <a:gsLst>
              <a:gs pos="0">
                <a:srgbClr val="3767B6"/>
              </a:gs>
              <a:gs pos="46000">
                <a:srgbClr val="407CDB"/>
              </a:gs>
              <a:gs pos="100000">
                <a:srgbClr val="4B90FE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>
            <a:extLst>
              <a:ext uri="{FF2B5EF4-FFF2-40B4-BE49-F238E27FC236}">
                <a16:creationId xmlns:a16="http://schemas.microsoft.com/office/drawing/2014/main" id="{EBE81ADE-526E-068A-3AB9-A23D944B8DF5}"/>
              </a:ext>
            </a:extLst>
          </p:cNvPr>
          <p:cNvSpPr/>
          <p:nvPr/>
        </p:nvSpPr>
        <p:spPr>
          <a:xfrm rot="10800000">
            <a:off x="6612673" y="5492906"/>
            <a:ext cx="3401123" cy="518531"/>
          </a:xfrm>
          <a:prstGeom prst="rightArrow">
            <a:avLst/>
          </a:prstGeom>
          <a:gradFill flip="none" rotWithShape="1">
            <a:gsLst>
              <a:gs pos="0">
                <a:srgbClr val="3767B6"/>
              </a:gs>
              <a:gs pos="46000">
                <a:srgbClr val="407CDB"/>
              </a:gs>
              <a:gs pos="100000">
                <a:srgbClr val="4B90FE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Стрелка вправо 14">
            <a:extLst>
              <a:ext uri="{FF2B5EF4-FFF2-40B4-BE49-F238E27FC236}">
                <a16:creationId xmlns:a16="http://schemas.microsoft.com/office/drawing/2014/main" id="{F06DFAAC-43AE-1739-2C8D-C6A558A62199}"/>
              </a:ext>
            </a:extLst>
          </p:cNvPr>
          <p:cNvSpPr/>
          <p:nvPr/>
        </p:nvSpPr>
        <p:spPr>
          <a:xfrm rot="10800000">
            <a:off x="8898673" y="2702057"/>
            <a:ext cx="1115123" cy="518531"/>
          </a:xfrm>
          <a:prstGeom prst="rightArrow">
            <a:avLst/>
          </a:prstGeom>
          <a:gradFill flip="none" rotWithShape="1">
            <a:gsLst>
              <a:gs pos="0">
                <a:srgbClr val="3767B6"/>
              </a:gs>
              <a:gs pos="46000">
                <a:srgbClr val="407CDB"/>
              </a:gs>
              <a:gs pos="100000">
                <a:srgbClr val="4B90FE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22AC9216-744C-26A1-C58D-A2E22051E22C}"/>
              </a:ext>
            </a:extLst>
          </p:cNvPr>
          <p:cNvSpPr/>
          <p:nvPr/>
        </p:nvSpPr>
        <p:spPr>
          <a:xfrm>
            <a:off x="-3066586" y="5133279"/>
            <a:ext cx="8742556" cy="1237786"/>
          </a:xfrm>
          <a:prstGeom prst="ellipse">
            <a:avLst/>
          </a:prstGeom>
          <a:solidFill>
            <a:srgbClr val="4A90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4000" dirty="0">
                <a:latin typeface="Constantia" panose="02030602050306030303" pitchFamily="18" charset="0"/>
              </a:rPr>
              <a:t>Метапредметные</a:t>
            </a:r>
          </a:p>
        </p:txBody>
      </p:sp>
      <p:pic>
        <p:nvPicPr>
          <p:cNvPr id="2" name="Picture 15" descr="C:\Users\user\Desktop\Новая  школа\лого_лицей3_new-03.png">
            <a:extLst>
              <a:ext uri="{FF2B5EF4-FFF2-40B4-BE49-F238E27FC236}">
                <a16:creationId xmlns:a16="http://schemas.microsoft.com/office/drawing/2014/main" id="{5E6E5DDC-087E-0025-E6AF-09C5F78DC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1384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1019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385E55A3-6A63-5825-F23E-28527885CD9E}"/>
              </a:ext>
            </a:extLst>
          </p:cNvPr>
          <p:cNvSpPr/>
          <p:nvPr/>
        </p:nvSpPr>
        <p:spPr>
          <a:xfrm>
            <a:off x="0" y="3700463"/>
            <a:ext cx="5334000" cy="3157538"/>
          </a:xfrm>
          <a:prstGeom prst="rect">
            <a:avLst/>
          </a:prstGeom>
          <a:solidFill>
            <a:srgbClr val="6E9720">
              <a:alpha val="4434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2D2E99B5-B9F8-41F0-DBA2-F4573CCA7ECE}"/>
              </a:ext>
            </a:extLst>
          </p:cNvPr>
          <p:cNvSpPr/>
          <p:nvPr/>
        </p:nvSpPr>
        <p:spPr>
          <a:xfrm>
            <a:off x="0" y="0"/>
            <a:ext cx="5334000" cy="3157538"/>
          </a:xfrm>
          <a:prstGeom prst="rect">
            <a:avLst/>
          </a:prstGeom>
          <a:solidFill>
            <a:srgbClr val="224C8D">
              <a:alpha val="5129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50CEBB7-E9FC-1A2C-230F-22AD0F553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24" name="Заголовок 23">
            <a:extLst>
              <a:ext uri="{FF2B5EF4-FFF2-40B4-BE49-F238E27FC236}">
                <a16:creationId xmlns:a16="http://schemas.microsoft.com/office/drawing/2014/main" id="{151FAD86-70C9-5556-E019-9EE380D3B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436" y="407192"/>
            <a:ext cx="3714750" cy="2357439"/>
          </a:xfrm>
        </p:spPr>
        <p:txBody>
          <a:bodyPr>
            <a:noAutofit/>
          </a:bodyPr>
          <a:lstStyle/>
          <a:p>
            <a:pPr algn="ctr"/>
            <a:r>
              <a:rPr lang="ru-RU" sz="4800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Внедрение ФОП. Русский язык </a:t>
            </a:r>
            <a:endParaRPr lang="ru-RU" sz="8000" dirty="0">
              <a:latin typeface="Baskerville" panose="02020502070401020303" pitchFamily="18" charset="0"/>
              <a:ea typeface="Baskerville" panose="02020502070401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Текст 25">
            <a:extLst>
              <a:ext uri="{FF2B5EF4-FFF2-40B4-BE49-F238E27FC236}">
                <a16:creationId xmlns:a16="http://schemas.microsoft.com/office/drawing/2014/main" id="{19187909-2C25-50DC-B6AD-FCFC638F2E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0881" y="4750594"/>
            <a:ext cx="3932237" cy="1057275"/>
          </a:xfrm>
        </p:spPr>
        <p:txBody>
          <a:bodyPr>
            <a:normAutofit/>
          </a:bodyPr>
          <a:lstStyle/>
          <a:p>
            <a:pPr algn="ctr"/>
            <a:r>
              <a:rPr lang="ru-RU" sz="1800" dirty="0" err="1">
                <a:latin typeface="Baskerville" panose="02020502070401020303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Барзенкова</a:t>
            </a:r>
            <a:r>
              <a:rPr lang="ru-RU" sz="1800" dirty="0">
                <a:latin typeface="Baskerville" panose="02020502070401020303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 Е.И. , заместитель директора по УВР, учитель русского языка и </a:t>
            </a:r>
            <a:r>
              <a:rPr lang="ru-RU" sz="1800" dirty="0" err="1">
                <a:latin typeface="Baskerville" panose="02020502070401020303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лиетратуры</a:t>
            </a:r>
            <a:r>
              <a:rPr lang="ru-RU" sz="1800" dirty="0">
                <a:latin typeface="Baskerville" panose="02020502070401020303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647F5704-3B15-6914-C9F8-2007F2617B35}"/>
              </a:ext>
            </a:extLst>
          </p:cNvPr>
          <p:cNvSpPr/>
          <p:nvPr/>
        </p:nvSpPr>
        <p:spPr>
          <a:xfrm>
            <a:off x="0" y="3157538"/>
            <a:ext cx="5334000" cy="542925"/>
          </a:xfrm>
          <a:prstGeom prst="rect">
            <a:avLst/>
          </a:prstGeom>
          <a:solidFill>
            <a:srgbClr val="BA7D83">
              <a:alpha val="4705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5100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966F3-2E0A-8038-5BF8-283FFC3A6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305" y="-95248"/>
            <a:ext cx="11891964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1C4A9A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     Цели и характеристики системы оценивания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D61B3E-04D6-E476-CF30-7D472AE59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476376"/>
            <a:ext cx="5667375" cy="51815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>
                <a:solidFill>
                  <a:srgbClr val="1C4A9A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Основные цели и характеристики системы оценивания содержатся в федеральном государственном образовательном стандарте основного общего образования (ФГОС ООО).</a:t>
            </a:r>
          </a:p>
          <a:p>
            <a:endParaRPr lang="ru-RU" sz="3600" dirty="0">
              <a:solidFill>
                <a:srgbClr val="1C4A9A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FAF7E2-EF8D-792F-E17B-083599380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520" y="1476376"/>
            <a:ext cx="5524444" cy="2566193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6EC457A-EC09-D18E-C58B-157FF8E94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7" y="3294061"/>
            <a:ext cx="4681537" cy="312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5" descr="C:\Users\user\Desktop\Новая  школа\лого_лицей3_new-03.png">
            <a:extLst>
              <a:ext uri="{FF2B5EF4-FFF2-40B4-BE49-F238E27FC236}">
                <a16:creationId xmlns:a16="http://schemas.microsoft.com/office/drawing/2014/main" id="{B30C3CEE-5115-A630-D598-AF0F05967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1384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4C506C5E-BC75-579E-4A7D-FD318832DD9A}"/>
              </a:ext>
            </a:extLst>
          </p:cNvPr>
          <p:cNvCxnSpPr/>
          <p:nvPr/>
        </p:nvCxnSpPr>
        <p:spPr>
          <a:xfrm>
            <a:off x="1658937" y="1128315"/>
            <a:ext cx="10266362" cy="28575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55271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4" descr="https://apf.mail.ru/cgi-bin/readmsg/PHOTO-2019-08-19-14-13-02.jpg?id=15667877982109705559%3B0%3B1&amp;x-email=natali7729%40mail.ru&amp;exif=1">
            <a:extLst>
              <a:ext uri="{FF2B5EF4-FFF2-40B4-BE49-F238E27FC236}">
                <a16:creationId xmlns:a16="http://schemas.microsoft.com/office/drawing/2014/main" id="{C794468A-5D3A-0DCC-702B-1F258DD437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39" name="AutoShape 6" descr="https://apf.mail.ru/cgi-bin/readmsg/PHOTO-2019-08-19-14-13-02.jpg?id=15667877982109705559%3B0%3B1&amp;x-email=natali7729%40mail.ru&amp;exif=1">
            <a:extLst>
              <a:ext uri="{FF2B5EF4-FFF2-40B4-BE49-F238E27FC236}">
                <a16:creationId xmlns:a16="http://schemas.microsoft.com/office/drawing/2014/main" id="{76B68AAA-554E-B3E5-0B19-096A9777C6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0" name="AutoShape 8" descr="https://apf.mail.ru/cgi-bin/readmsg/PHOTO-2019-08-19-14-13-02.jpg?id=15667877982109705559%3B0%3B1&amp;x-email=natali7729%40mail.ru&amp;exif=1">
            <a:extLst>
              <a:ext uri="{FF2B5EF4-FFF2-40B4-BE49-F238E27FC236}">
                <a16:creationId xmlns:a16="http://schemas.microsoft.com/office/drawing/2014/main" id="{3ADCD892-2D8E-DA4F-CA48-DA51AA3325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1" name="AutoShape 15" descr="https://apf.mail.ru/cgi-bin/readmsg/IMG_0298.JPG?id=15705745630266000293%3B0%3B1&amp;x-email=natali7729%40mail.ru&amp;exif=1">
            <a:extLst>
              <a:ext uri="{FF2B5EF4-FFF2-40B4-BE49-F238E27FC236}">
                <a16:creationId xmlns:a16="http://schemas.microsoft.com/office/drawing/2014/main" id="{0678F861-26B9-80B7-11A8-AFACA3AAA7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2" name="AutoShape 17" descr="https://apf.mail.ru/cgi-bin/readmsg/IMG_0298.JPG?id=15705745630266000293%3B0%3B1&amp;x-email=natali7729%40mail.ru&amp;exif=1">
            <a:extLst>
              <a:ext uri="{FF2B5EF4-FFF2-40B4-BE49-F238E27FC236}">
                <a16:creationId xmlns:a16="http://schemas.microsoft.com/office/drawing/2014/main" id="{197A0E01-3A98-DB55-F28C-31F5E16387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883CC131-3274-2C5C-114E-AAE7380BCEC1}"/>
              </a:ext>
            </a:extLst>
          </p:cNvPr>
          <p:cNvCxnSpPr/>
          <p:nvPr/>
        </p:nvCxnSpPr>
        <p:spPr>
          <a:xfrm>
            <a:off x="1620838" y="1047750"/>
            <a:ext cx="10266362" cy="28575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4" name="Picture 15" descr="C:\Users\user\Desktop\Новая  школа\лого_лицей3_new-03.png">
            <a:extLst>
              <a:ext uri="{FF2B5EF4-FFF2-40B4-BE49-F238E27FC236}">
                <a16:creationId xmlns:a16="http://schemas.microsoft.com/office/drawing/2014/main" id="{39893B07-9518-6D03-7F37-FD8296CE0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1384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0DEE7B4-032E-8185-CB22-138C134383FC}"/>
              </a:ext>
            </a:extLst>
          </p:cNvPr>
          <p:cNvSpPr txBox="1"/>
          <p:nvPr/>
        </p:nvSpPr>
        <p:spPr>
          <a:xfrm>
            <a:off x="2001078" y="187036"/>
            <a:ext cx="935603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algn="ctr">
              <a:defRPr/>
            </a:pP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2F55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оценивания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7287DC0-EC3C-47B4-7227-0FA713714C7A}"/>
              </a:ext>
            </a:extLst>
          </p:cNvPr>
          <p:cNvSpPr/>
          <p:nvPr/>
        </p:nvSpPr>
        <p:spPr>
          <a:xfrm>
            <a:off x="1325563" y="1311275"/>
            <a:ext cx="1061402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4">
            <a:extLst>
              <a:ext uri="{FF2B5EF4-FFF2-40B4-BE49-F238E27FC236}">
                <a16:creationId xmlns:a16="http://schemas.microsoft.com/office/drawing/2014/main" id="{30F10AEB-EF49-4302-209D-594C9D19DA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3341007"/>
              </p:ext>
            </p:extLst>
          </p:nvPr>
        </p:nvGraphicFramePr>
        <p:xfrm>
          <a:off x="1620838" y="1289108"/>
          <a:ext cx="9975852" cy="5400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87926">
                  <a:extLst>
                    <a:ext uri="{9D8B030D-6E8A-4147-A177-3AD203B41FA5}">
                      <a16:colId xmlns:a16="http://schemas.microsoft.com/office/drawing/2014/main" val="111618510"/>
                    </a:ext>
                  </a:extLst>
                </a:gridCol>
                <a:gridCol w="4987926">
                  <a:extLst>
                    <a:ext uri="{9D8B030D-6E8A-4147-A177-3AD203B41FA5}">
                      <a16:colId xmlns:a16="http://schemas.microsoft.com/office/drawing/2014/main" val="2177660999"/>
                    </a:ext>
                  </a:extLst>
                </a:gridCol>
              </a:tblGrid>
              <a:tr h="303589">
                <a:tc>
                  <a:txBody>
                    <a:bodyPr/>
                    <a:lstStyle/>
                    <a:p>
                      <a:r>
                        <a:rPr lang="ru-RU" sz="1400" dirty="0"/>
                        <a:t>Виды оценивания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Объекты оценивания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61292"/>
                  </a:ext>
                </a:extLst>
              </a:tr>
              <a:tr h="1897432">
                <a:tc>
                  <a:txBody>
                    <a:bodyPr/>
                    <a:lstStyle/>
                    <a:p>
                      <a:r>
                        <a:rPr lang="ru-RU" sz="1400" dirty="0"/>
                        <a:t>Тематическое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</a:rPr>
                        <a:t>Планируемые результаты освоения отдельных тем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</a:rPr>
                        <a:t>курса каждого года обучения (если не указаны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</a:rPr>
                        <a:t>в федеральной образовательной программе основного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</a:rPr>
                        <a:t>общего образования (ФОП ООО), определяются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</a:rPr>
                        <a:t>учителем самостоятельно на основе программы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</a:rPr>
                        <a:t>и тематического планирования)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6836119"/>
                  </a:ext>
                </a:extLst>
              </a:tr>
              <a:tr h="2125124">
                <a:tc>
                  <a:txBody>
                    <a:bodyPr/>
                    <a:lstStyle/>
                    <a:p>
                      <a:r>
                        <a:rPr lang="ru-RU" sz="1400" dirty="0"/>
                        <a:t>Промежуточное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</a:rPr>
                        <a:t>Планируемые результаты изучения крупного блока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</a:rPr>
                        <a:t>содержания, включающего несколько тем, или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</a:rPr>
                        <a:t>комплекса взаимосвязанных универсальных учебных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</a:rPr>
                        <a:t>действий, например: работа с информацией, смысловое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</a:rPr>
                        <a:t>чтение, финансовая грамотность и др. (указаны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</a:rPr>
                        <a:t>во ФГОС ООО и ФОП ООО)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3664628"/>
                  </a:ext>
                </a:extLst>
              </a:tr>
              <a:tr h="1073003">
                <a:tc>
                  <a:txBody>
                    <a:bodyPr/>
                    <a:lstStyle/>
                    <a:p>
                      <a:r>
                        <a:rPr lang="ru-RU" sz="1400" dirty="0"/>
                        <a:t>Итоговое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</a:rPr>
                        <a:t>Планируемые результаты освоения курса данного года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</a:rPr>
                        <a:t>обучения (указаны ФОП ООО как итог годичного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</a:rPr>
                        <a:t>изучения курса)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50461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8600112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77CBA9-F6CD-20BB-CFE5-60B806003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936" y="60325"/>
            <a:ext cx="10515600" cy="1325563"/>
          </a:xfrm>
        </p:spPr>
        <p:txBody>
          <a:bodyPr>
            <a:normAutofit/>
          </a:bodyPr>
          <a:lstStyle/>
          <a:p>
            <a:r>
              <a:rPr lang="ru-RU" sz="4800" dirty="0">
                <a:solidFill>
                  <a:srgbClr val="1C4A9A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Предметные результаты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F93560-064B-0AE5-24B2-F33718963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863" y="1828391"/>
            <a:ext cx="10515600" cy="4351338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1C4A9A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Оценивание предметных результатов по русскому языку осуществляется в соответствии с требованиями ФГОС ООО и ФРП ООО. </a:t>
            </a:r>
            <a:endParaRPr lang="ru-RU" sz="3200" dirty="0">
              <a:solidFill>
                <a:srgbClr val="1C4A9A"/>
              </a:solidFill>
              <a:latin typeface="Baskerville" panose="02020502070401020303" pitchFamily="18" charset="0"/>
              <a:ea typeface="Baskerville" panose="02020502070401020303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solidFill>
                  <a:srgbClr val="1C4A9A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Требования</a:t>
            </a:r>
            <a:r>
              <a:rPr lang="ru-RU" sz="3200" dirty="0">
                <a:solidFill>
                  <a:srgbClr val="1C4A9A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1C4A9A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к предметным результатам по русскому языку включают </a:t>
            </a:r>
            <a:r>
              <a:rPr lang="ru-RU" sz="3200" dirty="0" err="1">
                <a:solidFill>
                  <a:srgbClr val="1C4A9A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знаниевые</a:t>
            </a:r>
            <a:r>
              <a:rPr lang="ru-RU" sz="3200" dirty="0">
                <a:solidFill>
                  <a:srgbClr val="1C4A9A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 и деятельностные компоненты, в соответствии с чем определяются формы контроля.</a:t>
            </a:r>
          </a:p>
          <a:p>
            <a:endParaRPr lang="ru-RU" dirty="0">
              <a:solidFill>
                <a:srgbClr val="1C4A9A"/>
              </a:solidFill>
              <a:latin typeface="Baskerville" panose="02020502070401020303" pitchFamily="18" charset="0"/>
              <a:ea typeface="Baskerville" panose="02020502070401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5" descr="C:\Users\user\Desktop\Новая  школа\лого_лицей3_new-03.png">
            <a:extLst>
              <a:ext uri="{FF2B5EF4-FFF2-40B4-BE49-F238E27FC236}">
                <a16:creationId xmlns:a16="http://schemas.microsoft.com/office/drawing/2014/main" id="{435A8CA0-6F44-D4E1-3B32-C06FD32D7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1384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B6ED45E2-220A-F395-5FAE-49A29A73C7AF}"/>
              </a:ext>
            </a:extLst>
          </p:cNvPr>
          <p:cNvCxnSpPr/>
          <p:nvPr/>
        </p:nvCxnSpPr>
        <p:spPr>
          <a:xfrm>
            <a:off x="1606550" y="1152854"/>
            <a:ext cx="10266362" cy="28575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54949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1F8C01E1-3834-3CB9-F703-0BE60D4319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8492" y="438139"/>
            <a:ext cx="7357663" cy="5981722"/>
          </a:xfrm>
        </p:spPr>
      </p:pic>
      <p:pic>
        <p:nvPicPr>
          <p:cNvPr id="2" name="Picture 15" descr="C:\Users\user\Desktop\Новая  школа\лого_лицей3_new-03.png">
            <a:extLst>
              <a:ext uri="{FF2B5EF4-FFF2-40B4-BE49-F238E27FC236}">
                <a16:creationId xmlns:a16="http://schemas.microsoft.com/office/drawing/2014/main" id="{D4C35964-3B5B-3E6F-B474-7B5662BFD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1384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8657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FFD9A081-8432-BB16-F9DC-B469BB6166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303" y="301625"/>
            <a:ext cx="4561491" cy="5932920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47228E3-E67C-3AAC-0495-5DE4DFD76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443" y="165545"/>
            <a:ext cx="3372714" cy="619369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7B8B76E-DBED-670E-D126-8ED745845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2851" y="5498222"/>
            <a:ext cx="4328968" cy="1058427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D3345483-D1C6-75BB-B189-04C75CA16735}"/>
              </a:ext>
            </a:extLst>
          </p:cNvPr>
          <p:cNvSpPr/>
          <p:nvPr/>
        </p:nvSpPr>
        <p:spPr>
          <a:xfrm>
            <a:off x="7042851" y="766115"/>
            <a:ext cx="5149149" cy="1371600"/>
          </a:xfrm>
          <a:prstGeom prst="ellipse">
            <a:avLst/>
          </a:prstGeom>
          <a:solidFill>
            <a:srgbClr val="DE0202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1E65F0-C586-9A4E-24DB-A6C182F73D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018" y="1122545"/>
            <a:ext cx="4235842" cy="66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071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0041D5D-2641-4B83-39F0-A3D15C360C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8474"/>
          <a:stretch/>
        </p:blipFill>
        <p:spPr>
          <a:xfrm>
            <a:off x="1635500" y="937684"/>
            <a:ext cx="8325387" cy="1563062"/>
          </a:xfr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94426DD8-A0EE-7782-B424-B32D03EE3D20}"/>
              </a:ext>
            </a:extLst>
          </p:cNvPr>
          <p:cNvSpPr/>
          <p:nvPr/>
        </p:nvSpPr>
        <p:spPr>
          <a:xfrm>
            <a:off x="4793673" y="2867891"/>
            <a:ext cx="6858000" cy="3325091"/>
          </a:xfrm>
          <a:prstGeom prst="ellipse">
            <a:avLst/>
          </a:prstGeom>
          <a:solidFill>
            <a:srgbClr val="DE0202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2B907A-9A0A-B039-5E7D-19E95CE13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8194" y="3602182"/>
            <a:ext cx="5053379" cy="1767031"/>
          </a:xfrm>
          <a:prstGeom prst="rect">
            <a:avLst/>
          </a:prstGeom>
        </p:spPr>
      </p:pic>
      <p:pic>
        <p:nvPicPr>
          <p:cNvPr id="2" name="Picture 15" descr="C:\Users\user\Desktop\Новая  школа\лого_лицей3_new-03.png">
            <a:extLst>
              <a:ext uri="{FF2B5EF4-FFF2-40B4-BE49-F238E27FC236}">
                <a16:creationId xmlns:a16="http://schemas.microsoft.com/office/drawing/2014/main" id="{D98406E9-9D6C-3FB5-CD31-0C9B54A43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1384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72925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9B3336A2-DB19-2066-361A-B15055BFD2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1726" y="177006"/>
            <a:ext cx="7228798" cy="121443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73DCC3-E430-A7F4-61E8-8A5BD04ED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726" y="1391444"/>
            <a:ext cx="7088187" cy="5430466"/>
          </a:xfrm>
          <a:prstGeom prst="rect">
            <a:avLst/>
          </a:prstGeom>
        </p:spPr>
      </p:pic>
      <p:pic>
        <p:nvPicPr>
          <p:cNvPr id="2" name="Picture 15" descr="C:\Users\user\Desktop\Новая  школа\лого_лицей3_new-03.png">
            <a:extLst>
              <a:ext uri="{FF2B5EF4-FFF2-40B4-BE49-F238E27FC236}">
                <a16:creationId xmlns:a16="http://schemas.microsoft.com/office/drawing/2014/main" id="{A7F5896C-FDA2-632B-1BD4-B2D5DBD9B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1384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3886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AE5D3C6-56BB-AC99-C96A-426523F600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9707" y="1295400"/>
            <a:ext cx="7772400" cy="2133600"/>
          </a:xfr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6B792B8A-CFA9-1074-D835-B93921C3783C}"/>
              </a:ext>
            </a:extLst>
          </p:cNvPr>
          <p:cNvSpPr/>
          <p:nvPr/>
        </p:nvSpPr>
        <p:spPr>
          <a:xfrm>
            <a:off x="3726992" y="3478826"/>
            <a:ext cx="8118764" cy="2338747"/>
          </a:xfrm>
          <a:prstGeom prst="ellipse">
            <a:avLst/>
          </a:prstGeom>
          <a:solidFill>
            <a:srgbClr val="DE0202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793286-0E16-7C09-77A4-951C8E28A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907" y="4308764"/>
            <a:ext cx="6630316" cy="678872"/>
          </a:xfrm>
          <a:prstGeom prst="rect">
            <a:avLst/>
          </a:prstGeom>
        </p:spPr>
      </p:pic>
      <p:pic>
        <p:nvPicPr>
          <p:cNvPr id="2" name="Picture 15" descr="C:\Users\user\Desktop\Новая  школа\лого_лицей3_new-03.png">
            <a:extLst>
              <a:ext uri="{FF2B5EF4-FFF2-40B4-BE49-F238E27FC236}">
                <a16:creationId xmlns:a16="http://schemas.microsoft.com/office/drawing/2014/main" id="{EF4C9A34-B1D3-CC78-A2D6-AFFB1A026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1384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79926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C090E36-80C3-E36C-619C-2337B72DDC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69" t="254" r="169" b="-254"/>
          <a:stretch/>
        </p:blipFill>
        <p:spPr>
          <a:xfrm>
            <a:off x="247517" y="1305665"/>
            <a:ext cx="6376620" cy="424667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CA12D9-FECA-F80B-BA59-453295982C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056"/>
          <a:stretch/>
        </p:blipFill>
        <p:spPr>
          <a:xfrm>
            <a:off x="6886577" y="1744641"/>
            <a:ext cx="4860924" cy="4826043"/>
          </a:xfrm>
          <a:prstGeom prst="rect">
            <a:avLst/>
          </a:prstGeom>
        </p:spPr>
      </p:pic>
      <p:pic>
        <p:nvPicPr>
          <p:cNvPr id="2" name="Picture 15" descr="C:\Users\user\Desktop\Новая  школа\лого_лицей3_new-03.png">
            <a:extLst>
              <a:ext uri="{FF2B5EF4-FFF2-40B4-BE49-F238E27FC236}">
                <a16:creationId xmlns:a16="http://schemas.microsoft.com/office/drawing/2014/main" id="{F5A2A7CB-5139-0D3C-6349-336395FE7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1384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33129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FFD9A081-8432-BB16-F9DC-B469BB6166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8827" y="295821"/>
            <a:ext cx="4561491" cy="5932920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47228E3-E67C-3AAC-0495-5DE4DFD76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008" y="165436"/>
            <a:ext cx="3372714" cy="619369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7B8B76E-DBED-670E-D126-8ED745845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2851" y="5498222"/>
            <a:ext cx="4328968" cy="1058427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D3345483-D1C6-75BB-B189-04C75CA16735}"/>
              </a:ext>
            </a:extLst>
          </p:cNvPr>
          <p:cNvSpPr/>
          <p:nvPr/>
        </p:nvSpPr>
        <p:spPr>
          <a:xfrm>
            <a:off x="7042851" y="766115"/>
            <a:ext cx="5149149" cy="1371600"/>
          </a:xfrm>
          <a:prstGeom prst="ellipse">
            <a:avLst/>
          </a:prstGeom>
          <a:solidFill>
            <a:srgbClr val="DE0202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76770A-3C4A-456A-1FB8-7919A9C78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0425" y="1030676"/>
            <a:ext cx="2302225" cy="6331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69B76F-1992-7EA6-7A41-A7B3432E19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3775" y="3595718"/>
            <a:ext cx="5067300" cy="444500"/>
          </a:xfrm>
          <a:prstGeom prst="rect">
            <a:avLst/>
          </a:prstGeom>
        </p:spPr>
      </p:pic>
      <p:sp>
        <p:nvSpPr>
          <p:cNvPr id="7" name="Стрелка вниз 6">
            <a:extLst>
              <a:ext uri="{FF2B5EF4-FFF2-40B4-BE49-F238E27FC236}">
                <a16:creationId xmlns:a16="http://schemas.microsoft.com/office/drawing/2014/main" id="{3B18BDE4-390C-A6FF-B0AD-6AA3A039A454}"/>
              </a:ext>
            </a:extLst>
          </p:cNvPr>
          <p:cNvSpPr/>
          <p:nvPr/>
        </p:nvSpPr>
        <p:spPr>
          <a:xfrm>
            <a:off x="9444645" y="2009283"/>
            <a:ext cx="734291" cy="1586435"/>
          </a:xfrm>
          <a:prstGeom prst="downArrow">
            <a:avLst/>
          </a:prstGeom>
          <a:solidFill>
            <a:srgbClr val="F4AA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4C4850-315E-AD57-0272-8AB0E90E81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8722" y="1444162"/>
            <a:ext cx="2440282" cy="439251"/>
          </a:xfrm>
          <a:prstGeom prst="rect">
            <a:avLst/>
          </a:prstGeom>
        </p:spPr>
      </p:pic>
      <p:pic>
        <p:nvPicPr>
          <p:cNvPr id="2" name="Picture 15" descr="C:\Users\user\Desktop\Новая  школа\лого_лицей3_new-03.png">
            <a:extLst>
              <a:ext uri="{FF2B5EF4-FFF2-40B4-BE49-F238E27FC236}">
                <a16:creationId xmlns:a16="http://schemas.microsoft.com/office/drawing/2014/main" id="{E3DA6F96-6237-514B-EE41-235B22FDA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1384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999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4" descr="https://apf.mail.ru/cgi-bin/readmsg/PHOTO-2019-08-19-14-13-02.jpg?id=15667877982109705559%3B0%3B1&amp;x-email=natali7729%40mail.ru&amp;exif=1">
            <a:extLst>
              <a:ext uri="{FF2B5EF4-FFF2-40B4-BE49-F238E27FC236}">
                <a16:creationId xmlns:a16="http://schemas.microsoft.com/office/drawing/2014/main" id="{C794468A-5D3A-0DCC-702B-1F258DD437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39" name="AutoShape 6" descr="https://apf.mail.ru/cgi-bin/readmsg/PHOTO-2019-08-19-14-13-02.jpg?id=15667877982109705559%3B0%3B1&amp;x-email=natali7729%40mail.ru&amp;exif=1">
            <a:extLst>
              <a:ext uri="{FF2B5EF4-FFF2-40B4-BE49-F238E27FC236}">
                <a16:creationId xmlns:a16="http://schemas.microsoft.com/office/drawing/2014/main" id="{76B68AAA-554E-B3E5-0B19-096A9777C6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0" name="AutoShape 8" descr="https://apf.mail.ru/cgi-bin/readmsg/PHOTO-2019-08-19-14-13-02.jpg?id=15667877982109705559%3B0%3B1&amp;x-email=natali7729%40mail.ru&amp;exif=1">
            <a:extLst>
              <a:ext uri="{FF2B5EF4-FFF2-40B4-BE49-F238E27FC236}">
                <a16:creationId xmlns:a16="http://schemas.microsoft.com/office/drawing/2014/main" id="{3ADCD892-2D8E-DA4F-CA48-DA51AA3325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1" name="AutoShape 15" descr="https://apf.mail.ru/cgi-bin/readmsg/IMG_0298.JPG?id=15705745630266000293%3B0%3B1&amp;x-email=natali7729%40mail.ru&amp;exif=1">
            <a:extLst>
              <a:ext uri="{FF2B5EF4-FFF2-40B4-BE49-F238E27FC236}">
                <a16:creationId xmlns:a16="http://schemas.microsoft.com/office/drawing/2014/main" id="{0678F861-26B9-80B7-11A8-AFACA3AAA7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2" name="AutoShape 17" descr="https://apf.mail.ru/cgi-bin/readmsg/IMG_0298.JPG?id=15705745630266000293%3B0%3B1&amp;x-email=natali7729%40mail.ru&amp;exif=1">
            <a:extLst>
              <a:ext uri="{FF2B5EF4-FFF2-40B4-BE49-F238E27FC236}">
                <a16:creationId xmlns:a16="http://schemas.microsoft.com/office/drawing/2014/main" id="{197A0E01-3A98-DB55-F28C-31F5E16387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883CC131-3274-2C5C-114E-AAE7380BCEC1}"/>
              </a:ext>
            </a:extLst>
          </p:cNvPr>
          <p:cNvCxnSpPr/>
          <p:nvPr/>
        </p:nvCxnSpPr>
        <p:spPr>
          <a:xfrm>
            <a:off x="1620838" y="1047750"/>
            <a:ext cx="10266362" cy="28575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4" name="Picture 15" descr="C:\Users\user\Desktop\Новая  школа\лого_лицей3_new-03.png">
            <a:extLst>
              <a:ext uri="{FF2B5EF4-FFF2-40B4-BE49-F238E27FC236}">
                <a16:creationId xmlns:a16="http://schemas.microsoft.com/office/drawing/2014/main" id="{39893B07-9518-6D03-7F37-FD8296CE0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1384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0DEE7B4-032E-8185-CB22-138C134383FC}"/>
              </a:ext>
            </a:extLst>
          </p:cNvPr>
          <p:cNvSpPr txBox="1"/>
          <p:nvPr/>
        </p:nvSpPr>
        <p:spPr>
          <a:xfrm>
            <a:off x="2001078" y="187036"/>
            <a:ext cx="935603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algn="ctr">
              <a:defRPr/>
            </a:pPr>
            <a:r>
              <a:rPr lang="ru-RU" sz="4000" b="1" dirty="0">
                <a:solidFill>
                  <a:srgbClr val="076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4000" b="1" kern="1200" dirty="0">
                <a:solidFill>
                  <a:srgbClr val="0761A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еализация ФОП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7287DC0-EC3C-47B4-7227-0FA713714C7A}"/>
              </a:ext>
            </a:extLst>
          </p:cNvPr>
          <p:cNvSpPr/>
          <p:nvPr/>
        </p:nvSpPr>
        <p:spPr>
          <a:xfrm>
            <a:off x="1325563" y="1311275"/>
            <a:ext cx="1061402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A1CE4D5-691E-FAAB-2F7E-B689BC942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770" y="1076325"/>
            <a:ext cx="8040266" cy="559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11315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>
            <a:extLst>
              <a:ext uri="{FF2B5EF4-FFF2-40B4-BE49-F238E27FC236}">
                <a16:creationId xmlns:a16="http://schemas.microsoft.com/office/drawing/2014/main" id="{44ED74EE-0DD6-1448-17A0-945C0FA67D5B}"/>
              </a:ext>
            </a:extLst>
          </p:cNvPr>
          <p:cNvSpPr/>
          <p:nvPr/>
        </p:nvSpPr>
        <p:spPr>
          <a:xfrm>
            <a:off x="5985164" y="5063951"/>
            <a:ext cx="6206836" cy="1524000"/>
          </a:xfrm>
          <a:prstGeom prst="ellipse">
            <a:avLst/>
          </a:prstGeom>
          <a:solidFill>
            <a:srgbClr val="DE0202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CDAEC2B-1BBB-C6D6-4677-CE4D02AB8B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81455" y="5286027"/>
            <a:ext cx="3228110" cy="1035685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AD3B75-72BB-91DD-6EDD-F8FE5936B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491" y="375275"/>
            <a:ext cx="5899727" cy="278748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F0620A8-1F98-F82F-01CB-E7C82648A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355" y="3429000"/>
            <a:ext cx="5664200" cy="10541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44C0F74-D249-4CC3-2B54-5A14F54AC7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5195748"/>
            <a:ext cx="5241636" cy="1242629"/>
          </a:xfrm>
          <a:prstGeom prst="rect">
            <a:avLst/>
          </a:prstGeom>
        </p:spPr>
      </p:pic>
      <p:pic>
        <p:nvPicPr>
          <p:cNvPr id="2" name="Picture 15" descr="C:\Users\user\Desktop\Новая  школа\лого_лицей3_new-03.png">
            <a:extLst>
              <a:ext uri="{FF2B5EF4-FFF2-40B4-BE49-F238E27FC236}">
                <a16:creationId xmlns:a16="http://schemas.microsoft.com/office/drawing/2014/main" id="{E13D1FEE-3CE3-4116-895F-E9AE6E62C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1384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19106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C:\Users\user\Desktop\Новая  школа\лого_лицей3_new-03.png">
            <a:extLst>
              <a:ext uri="{FF2B5EF4-FFF2-40B4-BE49-F238E27FC236}">
                <a16:creationId xmlns:a16="http://schemas.microsoft.com/office/drawing/2014/main" id="{E4086DAF-4714-FCE0-5739-D2D282DA0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1384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709448-3EDF-46CA-4201-8CBEA21C4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444" y="139700"/>
            <a:ext cx="5016500" cy="65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5498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D49B6C-69E9-758D-41C1-86A9EA3D6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346" y="-97823"/>
            <a:ext cx="10515600" cy="1325563"/>
          </a:xfrm>
        </p:spPr>
        <p:txBody>
          <a:bodyPr>
            <a:normAutofit/>
          </a:bodyPr>
          <a:lstStyle/>
          <a:p>
            <a:r>
              <a:rPr lang="ru-RU" sz="4800" dirty="0">
                <a:solidFill>
                  <a:srgbClr val="1C4A9A"/>
                </a:solidFill>
              </a:rPr>
              <a:t>Вывод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ED3A52-01F4-A853-677F-E6CDEEAA7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5" y="1543050"/>
            <a:ext cx="10696575" cy="463391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1C4A9A"/>
                </a:solidFill>
              </a:rPr>
              <a:t>Комплексный анализ текста – отличный инструмент учителя, служащий помощником в определении соответствия индивидуальных достижений обучающегося планируемым результатам. </a:t>
            </a:r>
          </a:p>
          <a:p>
            <a:r>
              <a:rPr lang="ru-RU" dirty="0">
                <a:solidFill>
                  <a:srgbClr val="1C4A9A"/>
                </a:solidFill>
              </a:rPr>
              <a:t>Комплексный анализ текста отвечает всем запросам современных тенденций в образовании, т.к. он:</a:t>
            </a:r>
          </a:p>
          <a:p>
            <a:pPr>
              <a:buFont typeface="Wingdings" pitchFamily="2" charset="2"/>
              <a:buChar char="ü"/>
            </a:pPr>
            <a:r>
              <a:rPr lang="ru-RU" dirty="0">
                <a:solidFill>
                  <a:srgbClr val="1C4A9A"/>
                </a:solidFill>
              </a:rPr>
              <a:t> вариативен не только по содержанию, но и в исполнении;</a:t>
            </a:r>
          </a:p>
          <a:p>
            <a:pPr>
              <a:buFont typeface="Wingdings" pitchFamily="2" charset="2"/>
              <a:buChar char="ü"/>
            </a:pPr>
            <a:r>
              <a:rPr lang="ru-RU" dirty="0">
                <a:solidFill>
                  <a:srgbClr val="1C4A9A"/>
                </a:solidFill>
              </a:rPr>
              <a:t> позволяет педагогу вместить в одну форму контроля большое количество проверяемых предметных результатов; </a:t>
            </a:r>
          </a:p>
          <a:p>
            <a:pPr>
              <a:buFont typeface="Wingdings" pitchFamily="2" charset="2"/>
              <a:buChar char="ü"/>
            </a:pPr>
            <a:r>
              <a:rPr lang="ru-RU" dirty="0">
                <a:solidFill>
                  <a:srgbClr val="1C4A9A"/>
                </a:solidFill>
              </a:rPr>
              <a:t>Способствует реализации системно-деятельностного подхода.</a:t>
            </a:r>
          </a:p>
          <a:p>
            <a:pPr>
              <a:buFont typeface="Wingdings" pitchFamily="2" charset="2"/>
              <a:buChar char="ü"/>
            </a:pPr>
            <a:endParaRPr lang="ru-RU" dirty="0">
              <a:solidFill>
                <a:srgbClr val="1C4A9A"/>
              </a:solidFill>
            </a:endParaRPr>
          </a:p>
          <a:p>
            <a:pPr>
              <a:buFont typeface="Wingdings" pitchFamily="2" charset="2"/>
              <a:buChar char="ü"/>
            </a:pPr>
            <a:endParaRPr lang="ru-RU" dirty="0">
              <a:solidFill>
                <a:srgbClr val="1C4A9A"/>
              </a:solidFill>
            </a:endParaRPr>
          </a:p>
        </p:txBody>
      </p:sp>
      <p:pic>
        <p:nvPicPr>
          <p:cNvPr id="4" name="Picture 15" descr="C:\Users\user\Desktop\Новая  школа\лого_лицей3_new-03.png">
            <a:extLst>
              <a:ext uri="{FF2B5EF4-FFF2-40B4-BE49-F238E27FC236}">
                <a16:creationId xmlns:a16="http://schemas.microsoft.com/office/drawing/2014/main" id="{32CE441A-8332-5E14-9BE2-469BD683E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1384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41E9C44D-7332-CDB6-1F79-B8AC93361077}"/>
              </a:ext>
            </a:extLst>
          </p:cNvPr>
          <p:cNvCxnSpPr/>
          <p:nvPr/>
        </p:nvCxnSpPr>
        <p:spPr>
          <a:xfrm>
            <a:off x="1620838" y="1047750"/>
            <a:ext cx="10266362" cy="28575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0811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4" descr="https://apf.mail.ru/cgi-bin/readmsg/PHOTO-2019-08-19-14-13-02.jpg?id=15667877982109705559%3B0%3B1&amp;x-email=natali7729%40mail.ru&amp;exif=1">
            <a:extLst>
              <a:ext uri="{FF2B5EF4-FFF2-40B4-BE49-F238E27FC236}">
                <a16:creationId xmlns:a16="http://schemas.microsoft.com/office/drawing/2014/main" id="{C794468A-5D3A-0DCC-702B-1F258DD437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39" name="AutoShape 6" descr="https://apf.mail.ru/cgi-bin/readmsg/PHOTO-2019-08-19-14-13-02.jpg?id=15667877982109705559%3B0%3B1&amp;x-email=natali7729%40mail.ru&amp;exif=1">
            <a:extLst>
              <a:ext uri="{FF2B5EF4-FFF2-40B4-BE49-F238E27FC236}">
                <a16:creationId xmlns:a16="http://schemas.microsoft.com/office/drawing/2014/main" id="{76B68AAA-554E-B3E5-0B19-096A9777C6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0" name="AutoShape 8" descr="https://apf.mail.ru/cgi-bin/readmsg/PHOTO-2019-08-19-14-13-02.jpg?id=15667877982109705559%3B0%3B1&amp;x-email=natali7729%40mail.ru&amp;exif=1">
            <a:extLst>
              <a:ext uri="{FF2B5EF4-FFF2-40B4-BE49-F238E27FC236}">
                <a16:creationId xmlns:a16="http://schemas.microsoft.com/office/drawing/2014/main" id="{3ADCD892-2D8E-DA4F-CA48-DA51AA3325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1" name="AutoShape 15" descr="https://apf.mail.ru/cgi-bin/readmsg/IMG_0298.JPG?id=15705745630266000293%3B0%3B1&amp;x-email=natali7729%40mail.ru&amp;exif=1">
            <a:extLst>
              <a:ext uri="{FF2B5EF4-FFF2-40B4-BE49-F238E27FC236}">
                <a16:creationId xmlns:a16="http://schemas.microsoft.com/office/drawing/2014/main" id="{0678F861-26B9-80B7-11A8-AFACA3AAA7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2" name="AutoShape 17" descr="https://apf.mail.ru/cgi-bin/readmsg/IMG_0298.JPG?id=15705745630266000293%3B0%3B1&amp;x-email=natali7729%40mail.ru&amp;exif=1">
            <a:extLst>
              <a:ext uri="{FF2B5EF4-FFF2-40B4-BE49-F238E27FC236}">
                <a16:creationId xmlns:a16="http://schemas.microsoft.com/office/drawing/2014/main" id="{197A0E01-3A98-DB55-F28C-31F5E16387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883CC131-3274-2C5C-114E-AAE7380BCEC1}"/>
              </a:ext>
            </a:extLst>
          </p:cNvPr>
          <p:cNvCxnSpPr/>
          <p:nvPr/>
        </p:nvCxnSpPr>
        <p:spPr>
          <a:xfrm>
            <a:off x="1620838" y="1047750"/>
            <a:ext cx="10266362" cy="28575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4" name="Picture 15" descr="C:\Users\user\Desktop\Новая  школа\лого_лицей3_new-03.png">
            <a:extLst>
              <a:ext uri="{FF2B5EF4-FFF2-40B4-BE49-F238E27FC236}">
                <a16:creationId xmlns:a16="http://schemas.microsoft.com/office/drawing/2014/main" id="{39893B07-9518-6D03-7F37-FD8296CE0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1384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0DEE7B4-032E-8185-CB22-138C134383FC}"/>
              </a:ext>
            </a:extLst>
          </p:cNvPr>
          <p:cNvSpPr txBox="1"/>
          <p:nvPr/>
        </p:nvSpPr>
        <p:spPr>
          <a:xfrm>
            <a:off x="2001078" y="187036"/>
            <a:ext cx="935603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algn="ctr">
              <a:defRPr/>
            </a:pPr>
            <a:r>
              <a:rPr lang="ru-RU" sz="4000" b="1" dirty="0">
                <a:solidFill>
                  <a:srgbClr val="076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4000" b="1" kern="1200" dirty="0">
                <a:solidFill>
                  <a:srgbClr val="0761A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еализация ФОП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7287DC0-EC3C-47B4-7227-0FA713714C7A}"/>
              </a:ext>
            </a:extLst>
          </p:cNvPr>
          <p:cNvSpPr/>
          <p:nvPr/>
        </p:nvSpPr>
        <p:spPr>
          <a:xfrm>
            <a:off x="1325563" y="1311275"/>
            <a:ext cx="1061402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Slide">
            <a:extLst>
              <a:ext uri="{FF2B5EF4-FFF2-40B4-BE49-F238E27FC236}">
                <a16:creationId xmlns:a16="http://schemas.microsoft.com/office/drawing/2014/main" id="{79656972-C471-3CDC-4257-1729D1C7B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226" y="1229153"/>
            <a:ext cx="10213974" cy="557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710861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4" descr="https://apf.mail.ru/cgi-bin/readmsg/PHOTO-2019-08-19-14-13-02.jpg?id=15667877982109705559%3B0%3B1&amp;x-email=natali7729%40mail.ru&amp;exif=1">
            <a:extLst>
              <a:ext uri="{FF2B5EF4-FFF2-40B4-BE49-F238E27FC236}">
                <a16:creationId xmlns:a16="http://schemas.microsoft.com/office/drawing/2014/main" id="{C794468A-5D3A-0DCC-702B-1F258DD437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39" name="AutoShape 6" descr="https://apf.mail.ru/cgi-bin/readmsg/PHOTO-2019-08-19-14-13-02.jpg?id=15667877982109705559%3B0%3B1&amp;x-email=natali7729%40mail.ru&amp;exif=1">
            <a:extLst>
              <a:ext uri="{FF2B5EF4-FFF2-40B4-BE49-F238E27FC236}">
                <a16:creationId xmlns:a16="http://schemas.microsoft.com/office/drawing/2014/main" id="{76B68AAA-554E-B3E5-0B19-096A9777C6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0" name="AutoShape 8" descr="https://apf.mail.ru/cgi-bin/readmsg/PHOTO-2019-08-19-14-13-02.jpg?id=15667877982109705559%3B0%3B1&amp;x-email=natali7729%40mail.ru&amp;exif=1">
            <a:extLst>
              <a:ext uri="{FF2B5EF4-FFF2-40B4-BE49-F238E27FC236}">
                <a16:creationId xmlns:a16="http://schemas.microsoft.com/office/drawing/2014/main" id="{3ADCD892-2D8E-DA4F-CA48-DA51AA3325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1" name="AutoShape 15" descr="https://apf.mail.ru/cgi-bin/readmsg/IMG_0298.JPG?id=15705745630266000293%3B0%3B1&amp;x-email=natali7729%40mail.ru&amp;exif=1">
            <a:extLst>
              <a:ext uri="{FF2B5EF4-FFF2-40B4-BE49-F238E27FC236}">
                <a16:creationId xmlns:a16="http://schemas.microsoft.com/office/drawing/2014/main" id="{0678F861-26B9-80B7-11A8-AFACA3AAA7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2" name="AutoShape 17" descr="https://apf.mail.ru/cgi-bin/readmsg/IMG_0298.JPG?id=15705745630266000293%3B0%3B1&amp;x-email=natali7729%40mail.ru&amp;exif=1">
            <a:extLst>
              <a:ext uri="{FF2B5EF4-FFF2-40B4-BE49-F238E27FC236}">
                <a16:creationId xmlns:a16="http://schemas.microsoft.com/office/drawing/2014/main" id="{197A0E01-3A98-DB55-F28C-31F5E16387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883CC131-3274-2C5C-114E-AAE7380BCEC1}"/>
              </a:ext>
            </a:extLst>
          </p:cNvPr>
          <p:cNvCxnSpPr/>
          <p:nvPr/>
        </p:nvCxnSpPr>
        <p:spPr>
          <a:xfrm>
            <a:off x="1620838" y="1047750"/>
            <a:ext cx="10266362" cy="28575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4" name="Picture 15" descr="C:\Users\user\Desktop\Новая  школа\лого_лицей3_new-03.png">
            <a:extLst>
              <a:ext uri="{FF2B5EF4-FFF2-40B4-BE49-F238E27FC236}">
                <a16:creationId xmlns:a16="http://schemas.microsoft.com/office/drawing/2014/main" id="{39893B07-9518-6D03-7F37-FD8296CE0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1384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0DEE7B4-032E-8185-CB22-138C134383FC}"/>
              </a:ext>
            </a:extLst>
          </p:cNvPr>
          <p:cNvSpPr txBox="1"/>
          <p:nvPr/>
        </p:nvSpPr>
        <p:spPr>
          <a:xfrm>
            <a:off x="2001078" y="187036"/>
            <a:ext cx="935603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algn="ctr">
              <a:defRPr/>
            </a:pPr>
            <a:r>
              <a:rPr lang="ru-RU" sz="4000" b="1" dirty="0">
                <a:solidFill>
                  <a:srgbClr val="076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4000" b="1" kern="1200" dirty="0">
                <a:solidFill>
                  <a:srgbClr val="0761A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еализация ФОП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7287DC0-EC3C-47B4-7227-0FA713714C7A}"/>
              </a:ext>
            </a:extLst>
          </p:cNvPr>
          <p:cNvSpPr/>
          <p:nvPr/>
        </p:nvSpPr>
        <p:spPr>
          <a:xfrm>
            <a:off x="1325563" y="1311275"/>
            <a:ext cx="1061402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C67E1E-4B85-4BDF-BAAC-13A65258D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802" y="1311275"/>
            <a:ext cx="9650433" cy="54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761820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4" descr="https://apf.mail.ru/cgi-bin/readmsg/PHOTO-2019-08-19-14-13-02.jpg?id=15667877982109705559%3B0%3B1&amp;x-email=natali7729%40mail.ru&amp;exif=1">
            <a:extLst>
              <a:ext uri="{FF2B5EF4-FFF2-40B4-BE49-F238E27FC236}">
                <a16:creationId xmlns:a16="http://schemas.microsoft.com/office/drawing/2014/main" id="{C794468A-5D3A-0DCC-702B-1F258DD437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39" name="AutoShape 6" descr="https://apf.mail.ru/cgi-bin/readmsg/PHOTO-2019-08-19-14-13-02.jpg?id=15667877982109705559%3B0%3B1&amp;x-email=natali7729%40mail.ru&amp;exif=1">
            <a:extLst>
              <a:ext uri="{FF2B5EF4-FFF2-40B4-BE49-F238E27FC236}">
                <a16:creationId xmlns:a16="http://schemas.microsoft.com/office/drawing/2014/main" id="{76B68AAA-554E-B3E5-0B19-096A9777C6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0" name="AutoShape 8" descr="https://apf.mail.ru/cgi-bin/readmsg/PHOTO-2019-08-19-14-13-02.jpg?id=15667877982109705559%3B0%3B1&amp;x-email=natali7729%40mail.ru&amp;exif=1">
            <a:extLst>
              <a:ext uri="{FF2B5EF4-FFF2-40B4-BE49-F238E27FC236}">
                <a16:creationId xmlns:a16="http://schemas.microsoft.com/office/drawing/2014/main" id="{3ADCD892-2D8E-DA4F-CA48-DA51AA3325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1" name="AutoShape 15" descr="https://apf.mail.ru/cgi-bin/readmsg/IMG_0298.JPG?id=15705745630266000293%3B0%3B1&amp;x-email=natali7729%40mail.ru&amp;exif=1">
            <a:extLst>
              <a:ext uri="{FF2B5EF4-FFF2-40B4-BE49-F238E27FC236}">
                <a16:creationId xmlns:a16="http://schemas.microsoft.com/office/drawing/2014/main" id="{0678F861-26B9-80B7-11A8-AFACA3AAA7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2" name="AutoShape 17" descr="https://apf.mail.ru/cgi-bin/readmsg/IMG_0298.JPG?id=15705745630266000293%3B0%3B1&amp;x-email=natali7729%40mail.ru&amp;exif=1">
            <a:extLst>
              <a:ext uri="{FF2B5EF4-FFF2-40B4-BE49-F238E27FC236}">
                <a16:creationId xmlns:a16="http://schemas.microsoft.com/office/drawing/2014/main" id="{197A0E01-3A98-DB55-F28C-31F5E16387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883CC131-3274-2C5C-114E-AAE7380BCEC1}"/>
              </a:ext>
            </a:extLst>
          </p:cNvPr>
          <p:cNvCxnSpPr/>
          <p:nvPr/>
        </p:nvCxnSpPr>
        <p:spPr>
          <a:xfrm>
            <a:off x="1620838" y="1047750"/>
            <a:ext cx="10266362" cy="28575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4" name="Picture 15" descr="C:\Users\user\Desktop\Новая  школа\лого_лицей3_new-03.png">
            <a:extLst>
              <a:ext uri="{FF2B5EF4-FFF2-40B4-BE49-F238E27FC236}">
                <a16:creationId xmlns:a16="http://schemas.microsoft.com/office/drawing/2014/main" id="{39893B07-9518-6D03-7F37-FD8296CE0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1384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0DEE7B4-032E-8185-CB22-138C134383FC}"/>
              </a:ext>
            </a:extLst>
          </p:cNvPr>
          <p:cNvSpPr txBox="1"/>
          <p:nvPr/>
        </p:nvSpPr>
        <p:spPr>
          <a:xfrm>
            <a:off x="2001078" y="187036"/>
            <a:ext cx="935603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algn="ctr">
              <a:defRPr/>
            </a:pPr>
            <a:r>
              <a:rPr lang="ru-RU" sz="4000" b="1" dirty="0">
                <a:solidFill>
                  <a:srgbClr val="076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4000" b="1" kern="1200" dirty="0">
                <a:solidFill>
                  <a:srgbClr val="0761A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еализация ФОП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7287DC0-EC3C-47B4-7227-0FA713714C7A}"/>
              </a:ext>
            </a:extLst>
          </p:cNvPr>
          <p:cNvSpPr/>
          <p:nvPr/>
        </p:nvSpPr>
        <p:spPr>
          <a:xfrm>
            <a:off x="1325563" y="1311275"/>
            <a:ext cx="1061402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Slide">
            <a:extLst>
              <a:ext uri="{FF2B5EF4-FFF2-40B4-BE49-F238E27FC236}">
                <a16:creationId xmlns:a16="http://schemas.microsoft.com/office/drawing/2014/main" id="{575EC682-0505-1C98-C9C5-D59F406DE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229153"/>
            <a:ext cx="9301018" cy="549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944870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4" descr="https://apf.mail.ru/cgi-bin/readmsg/PHOTO-2019-08-19-14-13-02.jpg?id=15667877982109705559%3B0%3B1&amp;x-email=natali7729%40mail.ru&amp;exif=1">
            <a:extLst>
              <a:ext uri="{FF2B5EF4-FFF2-40B4-BE49-F238E27FC236}">
                <a16:creationId xmlns:a16="http://schemas.microsoft.com/office/drawing/2014/main" id="{C794468A-5D3A-0DCC-702B-1F258DD437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39" name="AutoShape 6" descr="https://apf.mail.ru/cgi-bin/readmsg/PHOTO-2019-08-19-14-13-02.jpg?id=15667877982109705559%3B0%3B1&amp;x-email=natali7729%40mail.ru&amp;exif=1">
            <a:extLst>
              <a:ext uri="{FF2B5EF4-FFF2-40B4-BE49-F238E27FC236}">
                <a16:creationId xmlns:a16="http://schemas.microsoft.com/office/drawing/2014/main" id="{76B68AAA-554E-B3E5-0B19-096A9777C6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0" name="AutoShape 8" descr="https://apf.mail.ru/cgi-bin/readmsg/PHOTO-2019-08-19-14-13-02.jpg?id=15667877982109705559%3B0%3B1&amp;x-email=natali7729%40mail.ru&amp;exif=1">
            <a:extLst>
              <a:ext uri="{FF2B5EF4-FFF2-40B4-BE49-F238E27FC236}">
                <a16:creationId xmlns:a16="http://schemas.microsoft.com/office/drawing/2014/main" id="{3ADCD892-2D8E-DA4F-CA48-DA51AA3325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1" name="AutoShape 15" descr="https://apf.mail.ru/cgi-bin/readmsg/IMG_0298.JPG?id=15705745630266000293%3B0%3B1&amp;x-email=natali7729%40mail.ru&amp;exif=1">
            <a:extLst>
              <a:ext uri="{FF2B5EF4-FFF2-40B4-BE49-F238E27FC236}">
                <a16:creationId xmlns:a16="http://schemas.microsoft.com/office/drawing/2014/main" id="{0678F861-26B9-80B7-11A8-AFACA3AAA7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2" name="AutoShape 17" descr="https://apf.mail.ru/cgi-bin/readmsg/IMG_0298.JPG?id=15705745630266000293%3B0%3B1&amp;x-email=natali7729%40mail.ru&amp;exif=1">
            <a:extLst>
              <a:ext uri="{FF2B5EF4-FFF2-40B4-BE49-F238E27FC236}">
                <a16:creationId xmlns:a16="http://schemas.microsoft.com/office/drawing/2014/main" id="{197A0E01-3A98-DB55-F28C-31F5E16387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883CC131-3274-2C5C-114E-AAE7380BCEC1}"/>
              </a:ext>
            </a:extLst>
          </p:cNvPr>
          <p:cNvCxnSpPr/>
          <p:nvPr/>
        </p:nvCxnSpPr>
        <p:spPr>
          <a:xfrm>
            <a:off x="1620838" y="1047750"/>
            <a:ext cx="10266362" cy="28575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4" name="Picture 15" descr="C:\Users\user\Desktop\Новая  школа\лого_лицей3_new-03.png">
            <a:extLst>
              <a:ext uri="{FF2B5EF4-FFF2-40B4-BE49-F238E27FC236}">
                <a16:creationId xmlns:a16="http://schemas.microsoft.com/office/drawing/2014/main" id="{39893B07-9518-6D03-7F37-FD8296CE0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1384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0DEE7B4-032E-8185-CB22-138C134383FC}"/>
              </a:ext>
            </a:extLst>
          </p:cNvPr>
          <p:cNvSpPr txBox="1"/>
          <p:nvPr/>
        </p:nvSpPr>
        <p:spPr>
          <a:xfrm>
            <a:off x="2001078" y="187036"/>
            <a:ext cx="935603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algn="ctr">
              <a:defRPr/>
            </a:pPr>
            <a:r>
              <a:rPr lang="ru-RU" sz="4000" b="1" dirty="0">
                <a:solidFill>
                  <a:srgbClr val="076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4000" b="1" kern="1200" dirty="0">
                <a:solidFill>
                  <a:srgbClr val="0761A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еализация ФОП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7287DC0-EC3C-47B4-7227-0FA713714C7A}"/>
              </a:ext>
            </a:extLst>
          </p:cNvPr>
          <p:cNvSpPr/>
          <p:nvPr/>
        </p:nvSpPr>
        <p:spPr>
          <a:xfrm>
            <a:off x="451716" y="2644170"/>
            <a:ext cx="22438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</a:rPr>
              <a:t>Реализуем РП, </a:t>
            </a:r>
          </a:p>
          <a:p>
            <a:pPr algn="ctr"/>
            <a:r>
              <a:rPr lang="ru-RU" sz="2400" dirty="0">
                <a:solidFill>
                  <a:srgbClr val="FF0000"/>
                </a:solidFill>
              </a:rPr>
              <a:t>а не содержание учебника</a:t>
            </a:r>
          </a:p>
        </p:txBody>
      </p:sp>
      <p:pic>
        <p:nvPicPr>
          <p:cNvPr id="3" name="Slide">
            <a:extLst>
              <a:ext uri="{FF2B5EF4-FFF2-40B4-BE49-F238E27FC236}">
                <a16:creationId xmlns:a16="http://schemas.microsoft.com/office/drawing/2014/main" id="{A59ECC3F-9858-32B3-9F18-DA1FA1A4E0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571"/>
          <a:stretch/>
        </p:blipFill>
        <p:spPr>
          <a:xfrm>
            <a:off x="2780145" y="1257728"/>
            <a:ext cx="8697365" cy="541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539921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4" descr="https://apf.mail.ru/cgi-bin/readmsg/PHOTO-2019-08-19-14-13-02.jpg?id=15667877982109705559%3B0%3B1&amp;x-email=natali7729%40mail.ru&amp;exif=1">
            <a:extLst>
              <a:ext uri="{FF2B5EF4-FFF2-40B4-BE49-F238E27FC236}">
                <a16:creationId xmlns:a16="http://schemas.microsoft.com/office/drawing/2014/main" id="{C794468A-5D3A-0DCC-702B-1F258DD437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39" name="AutoShape 6" descr="https://apf.mail.ru/cgi-bin/readmsg/PHOTO-2019-08-19-14-13-02.jpg?id=15667877982109705559%3B0%3B1&amp;x-email=natali7729%40mail.ru&amp;exif=1">
            <a:extLst>
              <a:ext uri="{FF2B5EF4-FFF2-40B4-BE49-F238E27FC236}">
                <a16:creationId xmlns:a16="http://schemas.microsoft.com/office/drawing/2014/main" id="{76B68AAA-554E-B3E5-0B19-096A9777C6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0" name="AutoShape 8" descr="https://apf.mail.ru/cgi-bin/readmsg/PHOTO-2019-08-19-14-13-02.jpg?id=15667877982109705559%3B0%3B1&amp;x-email=natali7729%40mail.ru&amp;exif=1">
            <a:extLst>
              <a:ext uri="{FF2B5EF4-FFF2-40B4-BE49-F238E27FC236}">
                <a16:creationId xmlns:a16="http://schemas.microsoft.com/office/drawing/2014/main" id="{3ADCD892-2D8E-DA4F-CA48-DA51AA3325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1" name="AutoShape 15" descr="https://apf.mail.ru/cgi-bin/readmsg/IMG_0298.JPG?id=15705745630266000293%3B0%3B1&amp;x-email=natali7729%40mail.ru&amp;exif=1">
            <a:extLst>
              <a:ext uri="{FF2B5EF4-FFF2-40B4-BE49-F238E27FC236}">
                <a16:creationId xmlns:a16="http://schemas.microsoft.com/office/drawing/2014/main" id="{0678F861-26B9-80B7-11A8-AFACA3AAA7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2" name="AutoShape 17" descr="https://apf.mail.ru/cgi-bin/readmsg/IMG_0298.JPG?id=15705745630266000293%3B0%3B1&amp;x-email=natali7729%40mail.ru&amp;exif=1">
            <a:extLst>
              <a:ext uri="{FF2B5EF4-FFF2-40B4-BE49-F238E27FC236}">
                <a16:creationId xmlns:a16="http://schemas.microsoft.com/office/drawing/2014/main" id="{197A0E01-3A98-DB55-F28C-31F5E16387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883CC131-3274-2C5C-114E-AAE7380BCEC1}"/>
              </a:ext>
            </a:extLst>
          </p:cNvPr>
          <p:cNvCxnSpPr/>
          <p:nvPr/>
        </p:nvCxnSpPr>
        <p:spPr>
          <a:xfrm>
            <a:off x="1620838" y="1047750"/>
            <a:ext cx="10266362" cy="28575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4" name="Picture 15" descr="C:\Users\user\Desktop\Новая  школа\лого_лицей3_new-03.png">
            <a:extLst>
              <a:ext uri="{FF2B5EF4-FFF2-40B4-BE49-F238E27FC236}">
                <a16:creationId xmlns:a16="http://schemas.microsoft.com/office/drawing/2014/main" id="{39893B07-9518-6D03-7F37-FD8296CE0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1384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0DEE7B4-032E-8185-CB22-138C134383FC}"/>
              </a:ext>
            </a:extLst>
          </p:cNvPr>
          <p:cNvSpPr txBox="1"/>
          <p:nvPr/>
        </p:nvSpPr>
        <p:spPr>
          <a:xfrm>
            <a:off x="2001078" y="187036"/>
            <a:ext cx="935603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algn="ctr">
              <a:defRPr/>
            </a:pPr>
            <a:r>
              <a:rPr lang="ru-RU" sz="4000" b="1" dirty="0">
                <a:solidFill>
                  <a:srgbClr val="076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4000" b="1" kern="1200" dirty="0">
                <a:solidFill>
                  <a:srgbClr val="0761A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еализация ФОП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7287DC0-EC3C-47B4-7227-0FA713714C7A}"/>
              </a:ext>
            </a:extLst>
          </p:cNvPr>
          <p:cNvSpPr/>
          <p:nvPr/>
        </p:nvSpPr>
        <p:spPr>
          <a:xfrm>
            <a:off x="1325563" y="1311275"/>
            <a:ext cx="1061402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object 2">
            <a:extLst>
              <a:ext uri="{FF2B5EF4-FFF2-40B4-BE49-F238E27FC236}">
                <a16:creationId xmlns:a16="http://schemas.microsoft.com/office/drawing/2014/main" id="{4B1FAECD-8402-FA7A-2092-C2F8633447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6704688"/>
              </p:ext>
            </p:extLst>
          </p:nvPr>
        </p:nvGraphicFramePr>
        <p:xfrm>
          <a:off x="618680" y="1503680"/>
          <a:ext cx="10949938" cy="4863871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40278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22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06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800" b="1" dirty="0"/>
                        <a:t>Было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800" b="1" spc="-5" dirty="0"/>
                        <a:t>Стало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3217">
                <a:tc>
                  <a:txBody>
                    <a:bodyPr/>
                    <a:lstStyle/>
                    <a:p>
                      <a:pPr marL="213360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800" b="1" spc="-5" dirty="0"/>
                        <a:t>5–9</a:t>
                      </a:r>
                      <a:r>
                        <a:rPr sz="1800" b="1" spc="-50" dirty="0"/>
                        <a:t> </a:t>
                      </a:r>
                      <a:r>
                        <a:rPr sz="1800" b="1" spc="-5" dirty="0"/>
                        <a:t>классы</a:t>
                      </a:r>
                      <a:endParaRPr sz="1800"/>
                    </a:p>
                    <a:p>
                      <a:pPr marL="213360" marR="337820">
                        <a:lnSpc>
                          <a:spcPct val="100000"/>
                        </a:lnSpc>
                      </a:pPr>
                      <a:r>
                        <a:rPr sz="1800" spc="-10" dirty="0"/>
                        <a:t>Определено</a:t>
                      </a:r>
                      <a:r>
                        <a:rPr sz="1800" spc="-40" dirty="0"/>
                        <a:t> </a:t>
                      </a:r>
                      <a:r>
                        <a:rPr sz="1800" spc="-5" dirty="0"/>
                        <a:t>основное</a:t>
                      </a:r>
                      <a:r>
                        <a:rPr sz="1800" spc="25" dirty="0"/>
                        <a:t> </a:t>
                      </a:r>
                      <a:r>
                        <a:rPr sz="1800" spc="-15" dirty="0"/>
                        <a:t>содержание </a:t>
                      </a:r>
                      <a:r>
                        <a:rPr sz="1800" spc="-395" dirty="0"/>
                        <a:t> </a:t>
                      </a:r>
                      <a:r>
                        <a:rPr sz="1800" spc="-5" dirty="0"/>
                        <a:t>учебного</a:t>
                      </a:r>
                      <a:r>
                        <a:rPr sz="1800" spc="-10" dirty="0"/>
                        <a:t> предмета</a:t>
                      </a:r>
                      <a:r>
                        <a:rPr sz="1800" dirty="0"/>
                        <a:t> на</a:t>
                      </a:r>
                      <a:r>
                        <a:rPr sz="1800" spc="-10" dirty="0"/>
                        <a:t> </a:t>
                      </a:r>
                      <a:r>
                        <a:rPr sz="1800" dirty="0"/>
                        <a:t>уровне </a:t>
                      </a:r>
                      <a:r>
                        <a:rPr sz="1800" spc="-15" dirty="0"/>
                        <a:t>ООО.</a:t>
                      </a:r>
                      <a:endParaRPr sz="1800"/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850"/>
                    </a:p>
                    <a:p>
                      <a:pPr marL="213360" marR="214629">
                        <a:lnSpc>
                          <a:spcPct val="100000"/>
                        </a:lnSpc>
                      </a:pPr>
                      <a:r>
                        <a:rPr sz="1800" spc="-10" dirty="0"/>
                        <a:t>Разделы</a:t>
                      </a:r>
                      <a:r>
                        <a:rPr sz="1800" spc="-40" dirty="0"/>
                        <a:t> </a:t>
                      </a:r>
                      <a:r>
                        <a:rPr sz="1800" spc="-5" dirty="0"/>
                        <a:t>изучения</a:t>
                      </a:r>
                      <a:r>
                        <a:rPr sz="1800" spc="10" dirty="0"/>
                        <a:t> </a:t>
                      </a:r>
                      <a:r>
                        <a:rPr sz="1800" spc="-15" dirty="0"/>
                        <a:t>русского</a:t>
                      </a:r>
                      <a:r>
                        <a:rPr sz="1800" spc="25" dirty="0"/>
                        <a:t> </a:t>
                      </a:r>
                      <a:r>
                        <a:rPr sz="1800" spc="-10" dirty="0"/>
                        <a:t>языка: </a:t>
                      </a:r>
                      <a:r>
                        <a:rPr sz="1800" spc="-5" dirty="0"/>
                        <a:t> </a:t>
                      </a:r>
                      <a:r>
                        <a:rPr sz="1800" spc="-10" dirty="0"/>
                        <a:t>Речь.</a:t>
                      </a:r>
                      <a:r>
                        <a:rPr sz="1800" spc="-5" dirty="0"/>
                        <a:t> Речевая</a:t>
                      </a:r>
                      <a:r>
                        <a:rPr sz="1800" spc="10" dirty="0"/>
                        <a:t> </a:t>
                      </a:r>
                      <a:r>
                        <a:rPr sz="1800" spc="-10" dirty="0"/>
                        <a:t>деятельность</a:t>
                      </a:r>
                      <a:r>
                        <a:rPr sz="1800" spc="5" dirty="0"/>
                        <a:t> </a:t>
                      </a:r>
                      <a:r>
                        <a:rPr sz="1800" spc="-30" dirty="0"/>
                        <a:t>Культура </a:t>
                      </a:r>
                      <a:r>
                        <a:rPr sz="1800" spc="-395" dirty="0"/>
                        <a:t> </a:t>
                      </a:r>
                      <a:r>
                        <a:rPr sz="1800" spc="-5" dirty="0"/>
                        <a:t>речи</a:t>
                      </a:r>
                      <a:endParaRPr sz="1800"/>
                    </a:p>
                    <a:p>
                      <a:pPr marL="213360" marR="2635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spc="-5" dirty="0"/>
                        <a:t>Общие сведения </a:t>
                      </a:r>
                      <a:r>
                        <a:rPr sz="1800" dirty="0"/>
                        <a:t>о </a:t>
                      </a:r>
                      <a:r>
                        <a:rPr sz="1800" spc="-10" dirty="0"/>
                        <a:t>языке. </a:t>
                      </a:r>
                      <a:r>
                        <a:rPr sz="1800" spc="-5" dirty="0"/>
                        <a:t>Основные </a:t>
                      </a:r>
                      <a:r>
                        <a:rPr sz="1800" spc="-395" dirty="0"/>
                        <a:t> </a:t>
                      </a:r>
                      <a:r>
                        <a:rPr sz="1800" spc="-10" dirty="0"/>
                        <a:t>разделы</a:t>
                      </a:r>
                      <a:r>
                        <a:rPr sz="1800" spc="-40" dirty="0"/>
                        <a:t> </a:t>
                      </a:r>
                      <a:r>
                        <a:rPr sz="1800" spc="-5" dirty="0"/>
                        <a:t>науки</a:t>
                      </a:r>
                      <a:r>
                        <a:rPr sz="1800" spc="15" dirty="0"/>
                        <a:t> </a:t>
                      </a:r>
                      <a:r>
                        <a:rPr sz="1800" dirty="0"/>
                        <a:t>о</a:t>
                      </a:r>
                      <a:r>
                        <a:rPr sz="1800" spc="-10" dirty="0"/>
                        <a:t> языке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37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3360" algn="just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800" b="1" dirty="0"/>
                        <a:t>5–9</a:t>
                      </a:r>
                      <a:r>
                        <a:rPr sz="1800" b="1" spc="-55" dirty="0"/>
                        <a:t> </a:t>
                      </a:r>
                      <a:r>
                        <a:rPr sz="1800" b="1" spc="-5" dirty="0"/>
                        <a:t>классы</a:t>
                      </a:r>
                      <a:endParaRPr sz="1800" dirty="0"/>
                    </a:p>
                    <a:p>
                      <a:pPr marL="213360" marR="203835" algn="just">
                        <a:lnSpc>
                          <a:spcPct val="100000"/>
                        </a:lnSpc>
                        <a:tabLst>
                          <a:tab pos="2379345" algn="l"/>
                          <a:tab pos="4691380" algn="l"/>
                          <a:tab pos="5839460" algn="l"/>
                        </a:tabLst>
                      </a:pPr>
                      <a:r>
                        <a:rPr sz="1800" b="1" spc="-15" dirty="0"/>
                        <a:t>Содержание</a:t>
                      </a:r>
                      <a:r>
                        <a:rPr sz="1800" b="1" spc="-10" dirty="0"/>
                        <a:t> </a:t>
                      </a:r>
                      <a:r>
                        <a:rPr sz="1800" spc="-5" dirty="0"/>
                        <a:t>учебного</a:t>
                      </a:r>
                      <a:r>
                        <a:rPr sz="1800" dirty="0"/>
                        <a:t> </a:t>
                      </a:r>
                      <a:r>
                        <a:rPr sz="1800" spc="-5" dirty="0"/>
                        <a:t>предмета</a:t>
                      </a:r>
                      <a:r>
                        <a:rPr sz="1800" dirty="0"/>
                        <a:t> </a:t>
                      </a:r>
                      <a:r>
                        <a:rPr sz="1800" spc="-5" dirty="0"/>
                        <a:t>на</a:t>
                      </a:r>
                      <a:r>
                        <a:rPr sz="1800" dirty="0"/>
                        <a:t> уровне</a:t>
                      </a:r>
                      <a:r>
                        <a:rPr sz="1800" spc="5" dirty="0"/>
                        <a:t> </a:t>
                      </a:r>
                      <a:r>
                        <a:rPr sz="1800" spc="-5" dirty="0"/>
                        <a:t>основного</a:t>
                      </a:r>
                      <a:r>
                        <a:rPr sz="1800" dirty="0"/>
                        <a:t> </a:t>
                      </a:r>
                      <a:r>
                        <a:rPr sz="1800" spc="-5" dirty="0"/>
                        <a:t>общего </a:t>
                      </a:r>
                      <a:r>
                        <a:rPr sz="1800" dirty="0"/>
                        <a:t> </a:t>
                      </a:r>
                      <a:r>
                        <a:rPr sz="1800" spc="-5" dirty="0"/>
                        <a:t>образовани</a:t>
                      </a:r>
                      <a:r>
                        <a:rPr sz="1800" dirty="0"/>
                        <a:t>я	</a:t>
                      </a:r>
                      <a:r>
                        <a:rPr sz="1800" b="1" dirty="0"/>
                        <a:t>рас</a:t>
                      </a:r>
                      <a:r>
                        <a:rPr sz="1800" b="1" spc="-15" dirty="0"/>
                        <a:t>п</a:t>
                      </a:r>
                      <a:r>
                        <a:rPr sz="1800" b="1" spc="-10" dirty="0"/>
                        <a:t>р</a:t>
                      </a:r>
                      <a:r>
                        <a:rPr sz="1800" b="1" spc="-20" dirty="0"/>
                        <a:t>е</a:t>
                      </a:r>
                      <a:r>
                        <a:rPr sz="1800" b="1" spc="-30" dirty="0"/>
                        <a:t>д</a:t>
                      </a:r>
                      <a:r>
                        <a:rPr sz="1800" b="1" spc="-20" dirty="0"/>
                        <a:t>е</a:t>
                      </a:r>
                      <a:r>
                        <a:rPr sz="1800" b="1" spc="-15" dirty="0"/>
                        <a:t>л</a:t>
                      </a:r>
                      <a:r>
                        <a:rPr sz="1800" b="1" dirty="0"/>
                        <a:t>е</a:t>
                      </a:r>
                      <a:r>
                        <a:rPr sz="1800" b="1" spc="-10" dirty="0"/>
                        <a:t>н</a:t>
                      </a:r>
                      <a:r>
                        <a:rPr sz="1800" b="1" dirty="0"/>
                        <a:t>о	</a:t>
                      </a:r>
                      <a:r>
                        <a:rPr sz="1800" b="1" spc="-5" dirty="0"/>
                        <a:t>п</a:t>
                      </a:r>
                      <a:r>
                        <a:rPr sz="1800" b="1" dirty="0"/>
                        <a:t>о	кла</a:t>
                      </a:r>
                      <a:r>
                        <a:rPr sz="1800" b="1" spc="-15" dirty="0"/>
                        <a:t>с</a:t>
                      </a:r>
                      <a:r>
                        <a:rPr sz="1800" b="1" spc="-5" dirty="0"/>
                        <a:t>с</a:t>
                      </a:r>
                      <a:r>
                        <a:rPr sz="1800" b="1" spc="-10" dirty="0"/>
                        <a:t>а</a:t>
                      </a:r>
                      <a:r>
                        <a:rPr sz="1800" b="1" spc="-5" dirty="0"/>
                        <a:t>м</a:t>
                      </a:r>
                      <a:r>
                        <a:rPr sz="1800" dirty="0"/>
                        <a:t>.  В</a:t>
                      </a:r>
                      <a:r>
                        <a:rPr sz="1800" spc="5" dirty="0"/>
                        <a:t> </a:t>
                      </a:r>
                      <a:r>
                        <a:rPr sz="1800" spc="-5" dirty="0"/>
                        <a:t>ФРП</a:t>
                      </a:r>
                      <a:r>
                        <a:rPr sz="1800" dirty="0"/>
                        <a:t> </a:t>
                      </a:r>
                      <a:r>
                        <a:rPr sz="1800" spc="-5" dirty="0"/>
                        <a:t>по</a:t>
                      </a:r>
                      <a:r>
                        <a:rPr sz="1800" dirty="0"/>
                        <a:t> </a:t>
                      </a:r>
                      <a:r>
                        <a:rPr sz="1800" spc="-5" dirty="0"/>
                        <a:t>учебному</a:t>
                      </a:r>
                      <a:r>
                        <a:rPr sz="1800" dirty="0"/>
                        <a:t> </a:t>
                      </a:r>
                      <a:r>
                        <a:rPr sz="1800" spc="-10" dirty="0"/>
                        <a:t>предмету</a:t>
                      </a:r>
                      <a:r>
                        <a:rPr sz="1800" spc="-5" dirty="0"/>
                        <a:t> </a:t>
                      </a:r>
                      <a:r>
                        <a:rPr sz="1800" spc="-10" dirty="0"/>
                        <a:t>«Русский</a:t>
                      </a:r>
                      <a:r>
                        <a:rPr sz="1800" spc="-5" dirty="0"/>
                        <a:t> </a:t>
                      </a:r>
                      <a:r>
                        <a:rPr sz="1800" dirty="0"/>
                        <a:t>язык»</a:t>
                      </a:r>
                      <a:r>
                        <a:rPr sz="1800" spc="5" dirty="0"/>
                        <a:t> </a:t>
                      </a:r>
                      <a:r>
                        <a:rPr sz="1800" dirty="0"/>
                        <a:t>появился</a:t>
                      </a:r>
                      <a:r>
                        <a:rPr sz="1800" spc="5" dirty="0"/>
                        <a:t> </a:t>
                      </a:r>
                      <a:r>
                        <a:rPr sz="1800" dirty="0"/>
                        <a:t>новый </a:t>
                      </a:r>
                      <a:r>
                        <a:rPr sz="1800" spc="-395" dirty="0"/>
                        <a:t> </a:t>
                      </a:r>
                      <a:r>
                        <a:rPr sz="1800" spc="-15" dirty="0"/>
                        <a:t>раздел</a:t>
                      </a:r>
                      <a:r>
                        <a:rPr sz="1800" spc="-10" dirty="0"/>
                        <a:t> </a:t>
                      </a:r>
                      <a:r>
                        <a:rPr sz="1800" dirty="0"/>
                        <a:t>–</a:t>
                      </a:r>
                      <a:r>
                        <a:rPr sz="1800" spc="5" dirty="0"/>
                        <a:t> </a:t>
                      </a:r>
                      <a:r>
                        <a:rPr sz="1800" b="1" dirty="0"/>
                        <a:t>«Функциональные</a:t>
                      </a:r>
                      <a:r>
                        <a:rPr sz="1800" b="1" spc="5" dirty="0"/>
                        <a:t> </a:t>
                      </a:r>
                      <a:r>
                        <a:rPr sz="1800" b="1" spc="-5" dirty="0"/>
                        <a:t>разновидности</a:t>
                      </a:r>
                      <a:r>
                        <a:rPr sz="1800" b="1" dirty="0"/>
                        <a:t> </a:t>
                      </a:r>
                      <a:r>
                        <a:rPr sz="1800" b="1" spc="-5" dirty="0"/>
                        <a:t>языка»,</a:t>
                      </a:r>
                      <a:r>
                        <a:rPr sz="1800" b="1" dirty="0"/>
                        <a:t> </a:t>
                      </a:r>
                      <a:r>
                        <a:rPr sz="1800" b="1" spc="-5" dirty="0"/>
                        <a:t>уточнены </a:t>
                      </a:r>
                      <a:r>
                        <a:rPr sz="1800" b="1" dirty="0"/>
                        <a:t> </a:t>
                      </a:r>
                      <a:r>
                        <a:rPr sz="1800" b="1" spc="-10" dirty="0"/>
                        <a:t>планируемые</a:t>
                      </a:r>
                      <a:r>
                        <a:rPr sz="1800" b="1" spc="-5" dirty="0"/>
                        <a:t> </a:t>
                      </a:r>
                      <a:r>
                        <a:rPr sz="1800" b="1" spc="-20" dirty="0"/>
                        <a:t>результаты</a:t>
                      </a:r>
                      <a:r>
                        <a:rPr sz="1800" b="1" spc="-15" dirty="0"/>
                        <a:t> </a:t>
                      </a:r>
                      <a:r>
                        <a:rPr sz="1800" spc="-10" dirty="0"/>
                        <a:t>его</a:t>
                      </a:r>
                      <a:r>
                        <a:rPr sz="1800" spc="-5" dirty="0"/>
                        <a:t> </a:t>
                      </a:r>
                      <a:r>
                        <a:rPr sz="1800" dirty="0"/>
                        <a:t>изучения</a:t>
                      </a:r>
                      <a:r>
                        <a:rPr sz="1800" spc="5" dirty="0"/>
                        <a:t> </a:t>
                      </a:r>
                      <a:r>
                        <a:rPr sz="1800" spc="-5" dirty="0"/>
                        <a:t>(в</a:t>
                      </a:r>
                      <a:r>
                        <a:rPr sz="1800" dirty="0"/>
                        <a:t> </a:t>
                      </a:r>
                      <a:r>
                        <a:rPr sz="1800" spc="-5" dirty="0"/>
                        <a:t>ПООП</a:t>
                      </a:r>
                      <a:r>
                        <a:rPr sz="1800" dirty="0"/>
                        <a:t> </a:t>
                      </a:r>
                      <a:r>
                        <a:rPr sz="1800" spc="-5" dirty="0"/>
                        <a:t>темы, </a:t>
                      </a:r>
                      <a:r>
                        <a:rPr sz="1800" dirty="0"/>
                        <a:t> </a:t>
                      </a:r>
                      <a:r>
                        <a:rPr sz="1800" spc="-10" dirty="0"/>
                        <a:t>представленные</a:t>
                      </a:r>
                      <a:r>
                        <a:rPr sz="1800" spc="-5" dirty="0"/>
                        <a:t> </a:t>
                      </a:r>
                      <a:r>
                        <a:rPr sz="1800" dirty="0"/>
                        <a:t>в</a:t>
                      </a:r>
                      <a:r>
                        <a:rPr sz="1800" spc="5" dirty="0"/>
                        <a:t> </a:t>
                      </a:r>
                      <a:r>
                        <a:rPr sz="1800" spc="-5" dirty="0"/>
                        <a:t>данном</a:t>
                      </a:r>
                      <a:r>
                        <a:rPr sz="1800" dirty="0"/>
                        <a:t> </a:t>
                      </a:r>
                      <a:r>
                        <a:rPr sz="1800" spc="-10" dirty="0"/>
                        <a:t>разделе,</a:t>
                      </a:r>
                      <a:r>
                        <a:rPr sz="1800" spc="-5" dirty="0"/>
                        <a:t> </a:t>
                      </a:r>
                      <a:r>
                        <a:rPr sz="1800" dirty="0"/>
                        <a:t>были</a:t>
                      </a:r>
                      <a:r>
                        <a:rPr sz="1800" spc="5" dirty="0"/>
                        <a:t> </a:t>
                      </a:r>
                      <a:r>
                        <a:rPr sz="1800" dirty="0"/>
                        <a:t>включены</a:t>
                      </a:r>
                      <a:r>
                        <a:rPr sz="1800" spc="5" dirty="0"/>
                        <a:t> </a:t>
                      </a:r>
                      <a:r>
                        <a:rPr sz="1800" dirty="0"/>
                        <a:t>в</a:t>
                      </a:r>
                      <a:r>
                        <a:rPr sz="1800" spc="5" dirty="0"/>
                        <a:t> </a:t>
                      </a:r>
                      <a:r>
                        <a:rPr sz="1800" spc="-5" dirty="0"/>
                        <a:t>другие </a:t>
                      </a:r>
                      <a:r>
                        <a:rPr sz="1800" dirty="0"/>
                        <a:t> </a:t>
                      </a:r>
                      <a:r>
                        <a:rPr sz="1800" spc="-10" dirty="0"/>
                        <a:t>разделы).</a:t>
                      </a:r>
                      <a:endParaRPr sz="1800" dirty="0"/>
                    </a:p>
                    <a:p>
                      <a:pPr marL="213360" marR="203200" algn="just">
                        <a:lnSpc>
                          <a:spcPct val="100000"/>
                        </a:lnSpc>
                      </a:pPr>
                      <a:r>
                        <a:rPr sz="1800" dirty="0"/>
                        <a:t>В</a:t>
                      </a:r>
                      <a:r>
                        <a:rPr sz="1800" spc="130" dirty="0"/>
                        <a:t> </a:t>
                      </a:r>
                      <a:r>
                        <a:rPr sz="1800" spc="-5" dirty="0"/>
                        <a:t>ФРП</a:t>
                      </a:r>
                      <a:r>
                        <a:rPr sz="1800" spc="120" dirty="0"/>
                        <a:t> </a:t>
                      </a:r>
                      <a:r>
                        <a:rPr sz="1800" spc="-5" dirty="0"/>
                        <a:t>по</a:t>
                      </a:r>
                      <a:r>
                        <a:rPr sz="1800" spc="120" dirty="0"/>
                        <a:t> </a:t>
                      </a:r>
                      <a:r>
                        <a:rPr sz="1800" spc="-5" dirty="0"/>
                        <a:t>учебному</a:t>
                      </a:r>
                      <a:r>
                        <a:rPr sz="1800" spc="130" dirty="0"/>
                        <a:t> </a:t>
                      </a:r>
                      <a:r>
                        <a:rPr sz="1800" spc="-10" dirty="0"/>
                        <a:t>предмету</a:t>
                      </a:r>
                      <a:r>
                        <a:rPr sz="1800" spc="135" dirty="0"/>
                        <a:t> </a:t>
                      </a:r>
                      <a:r>
                        <a:rPr sz="1800" spc="-10" dirty="0"/>
                        <a:t>«Русский</a:t>
                      </a:r>
                      <a:r>
                        <a:rPr sz="1800" spc="130" dirty="0"/>
                        <a:t> </a:t>
                      </a:r>
                      <a:r>
                        <a:rPr sz="1800" dirty="0"/>
                        <a:t>язык»</a:t>
                      </a:r>
                      <a:r>
                        <a:rPr sz="1800" spc="145" dirty="0"/>
                        <a:t> </a:t>
                      </a:r>
                      <a:r>
                        <a:rPr sz="1800" b="1" spc="-5" dirty="0"/>
                        <a:t>усилено</a:t>
                      </a:r>
                      <a:r>
                        <a:rPr sz="1800" b="1" spc="130" dirty="0"/>
                        <a:t> </a:t>
                      </a:r>
                      <a:r>
                        <a:rPr sz="1800" b="1" spc="-5" dirty="0"/>
                        <a:t>внимание </a:t>
                      </a:r>
                      <a:r>
                        <a:rPr sz="1800" b="1" spc="-395" dirty="0"/>
                        <a:t> </a:t>
                      </a:r>
                      <a:r>
                        <a:rPr sz="1800" b="1" dirty="0"/>
                        <a:t>к</a:t>
                      </a:r>
                      <a:r>
                        <a:rPr sz="1800" b="1" spc="5" dirty="0"/>
                        <a:t> </a:t>
                      </a:r>
                      <a:r>
                        <a:rPr sz="1800" b="1" spc="-5" dirty="0"/>
                        <a:t>вопросам</a:t>
                      </a:r>
                      <a:r>
                        <a:rPr sz="1800" b="1" dirty="0"/>
                        <a:t> </a:t>
                      </a:r>
                      <a:r>
                        <a:rPr sz="1800" b="1" spc="-15" dirty="0"/>
                        <a:t>соблюдения</a:t>
                      </a:r>
                      <a:r>
                        <a:rPr sz="1800" b="1" spc="-10" dirty="0"/>
                        <a:t> норм</a:t>
                      </a:r>
                      <a:r>
                        <a:rPr sz="1800" b="1" spc="-5" dirty="0"/>
                        <a:t> </a:t>
                      </a:r>
                      <a:r>
                        <a:rPr sz="1800" b="1" spc="-10" dirty="0"/>
                        <a:t>языка</a:t>
                      </a:r>
                      <a:r>
                        <a:rPr sz="1800" b="1" spc="-5" dirty="0"/>
                        <a:t> </a:t>
                      </a:r>
                      <a:r>
                        <a:rPr sz="1800" b="1" dirty="0"/>
                        <a:t>и</a:t>
                      </a:r>
                      <a:r>
                        <a:rPr sz="1800" b="1" spc="5" dirty="0"/>
                        <a:t> </a:t>
                      </a:r>
                      <a:r>
                        <a:rPr sz="1800" b="1" spc="-10" dirty="0"/>
                        <a:t>речи</a:t>
                      </a:r>
                      <a:r>
                        <a:rPr sz="1800" b="1" spc="-5" dirty="0"/>
                        <a:t> </a:t>
                      </a:r>
                      <a:r>
                        <a:rPr sz="1800" spc="-5" dirty="0"/>
                        <a:t>(в</a:t>
                      </a:r>
                      <a:r>
                        <a:rPr sz="1800" dirty="0"/>
                        <a:t> </a:t>
                      </a:r>
                      <a:r>
                        <a:rPr sz="1800" spc="-5" dirty="0"/>
                        <a:t>ряд</a:t>
                      </a:r>
                      <a:r>
                        <a:rPr sz="1800" spc="395" dirty="0"/>
                        <a:t> </a:t>
                      </a:r>
                      <a:r>
                        <a:rPr sz="1800" spc="-15" dirty="0"/>
                        <a:t>разделов </a:t>
                      </a:r>
                      <a:r>
                        <a:rPr sz="1800" spc="-10" dirty="0"/>
                        <a:t> </a:t>
                      </a:r>
                      <a:r>
                        <a:rPr sz="1800" spc="-5" dirty="0"/>
                        <a:t>курса</a:t>
                      </a:r>
                      <a:r>
                        <a:rPr sz="1800" dirty="0"/>
                        <a:t> включен</a:t>
                      </a:r>
                      <a:r>
                        <a:rPr sz="1800" spc="5" dirty="0"/>
                        <a:t> </a:t>
                      </a:r>
                      <a:r>
                        <a:rPr sz="1800" spc="-15" dirty="0"/>
                        <a:t>подраздел</a:t>
                      </a:r>
                      <a:r>
                        <a:rPr sz="1800" spc="-10" dirty="0"/>
                        <a:t> </a:t>
                      </a:r>
                      <a:r>
                        <a:rPr sz="1800" spc="-25" dirty="0"/>
                        <a:t>«Культура</a:t>
                      </a:r>
                      <a:r>
                        <a:rPr sz="1800" spc="-20" dirty="0"/>
                        <a:t> </a:t>
                      </a:r>
                      <a:r>
                        <a:rPr sz="1800" dirty="0"/>
                        <a:t>речи»);</a:t>
                      </a:r>
                      <a:r>
                        <a:rPr sz="1800" spc="5" dirty="0"/>
                        <a:t> </a:t>
                      </a:r>
                      <a:r>
                        <a:rPr sz="1800" b="1" dirty="0"/>
                        <a:t>к</a:t>
                      </a:r>
                      <a:r>
                        <a:rPr sz="1800" b="1" spc="5" dirty="0"/>
                        <a:t> </a:t>
                      </a:r>
                      <a:r>
                        <a:rPr sz="1800" b="1" spc="-5" dirty="0"/>
                        <a:t>пониманию </a:t>
                      </a:r>
                      <a:r>
                        <a:rPr sz="1800" b="1" dirty="0"/>
                        <a:t> </a:t>
                      </a:r>
                      <a:r>
                        <a:rPr sz="1800" b="1" spc="-5" dirty="0"/>
                        <a:t>обучающимися</a:t>
                      </a:r>
                      <a:r>
                        <a:rPr sz="1800" b="1" dirty="0"/>
                        <a:t> </a:t>
                      </a:r>
                      <a:r>
                        <a:rPr sz="1800" b="1" spc="-10" dirty="0"/>
                        <a:t>эстетической</a:t>
                      </a:r>
                      <a:r>
                        <a:rPr sz="1800" b="1" spc="-5" dirty="0"/>
                        <a:t> функции</a:t>
                      </a:r>
                      <a:r>
                        <a:rPr sz="1800" b="1" dirty="0"/>
                        <a:t> </a:t>
                      </a:r>
                      <a:r>
                        <a:rPr sz="1800" b="1" spc="-10" dirty="0"/>
                        <a:t>языка</a:t>
                      </a:r>
                      <a:r>
                        <a:rPr sz="1800" b="1" spc="-5" dirty="0"/>
                        <a:t> </a:t>
                      </a:r>
                      <a:r>
                        <a:rPr sz="1800" spc="-5" dirty="0"/>
                        <a:t>(изучение </a:t>
                      </a:r>
                      <a:r>
                        <a:rPr sz="1800" dirty="0"/>
                        <a:t> </a:t>
                      </a:r>
                      <a:r>
                        <a:rPr sz="1800" spc="-5" dirty="0"/>
                        <a:t>изобразительно-выразительной</a:t>
                      </a:r>
                      <a:r>
                        <a:rPr sz="1800" dirty="0"/>
                        <a:t> </a:t>
                      </a:r>
                      <a:r>
                        <a:rPr sz="1800" spc="-10" dirty="0"/>
                        <a:t>роли</a:t>
                      </a:r>
                      <a:r>
                        <a:rPr sz="1800" spc="-5" dirty="0"/>
                        <a:t> всех</a:t>
                      </a:r>
                      <a:r>
                        <a:rPr sz="1800" dirty="0"/>
                        <a:t> </a:t>
                      </a:r>
                      <a:r>
                        <a:rPr sz="1800" spc="-10" dirty="0"/>
                        <a:t>единиц</a:t>
                      </a:r>
                      <a:r>
                        <a:rPr sz="1800" spc="-5" dirty="0"/>
                        <a:t> </a:t>
                      </a:r>
                      <a:r>
                        <a:rPr sz="1800" spc="-10" dirty="0"/>
                        <a:t>языка</a:t>
                      </a:r>
                      <a:r>
                        <a:rPr sz="1800" spc="-5" dirty="0"/>
                        <a:t> </a:t>
                      </a:r>
                      <a:r>
                        <a:rPr sz="1800" dirty="0"/>
                        <a:t>–</a:t>
                      </a:r>
                      <a:r>
                        <a:rPr sz="1800" spc="405" dirty="0"/>
                        <a:t> </a:t>
                      </a:r>
                      <a:r>
                        <a:rPr sz="1800" spc="-15" dirty="0"/>
                        <a:t>от </a:t>
                      </a:r>
                      <a:r>
                        <a:rPr sz="1800" spc="-10" dirty="0"/>
                        <a:t> звука</a:t>
                      </a:r>
                      <a:r>
                        <a:rPr sz="1800" spc="-15" dirty="0"/>
                        <a:t> </a:t>
                      </a:r>
                      <a:r>
                        <a:rPr sz="1800" spc="-5" dirty="0"/>
                        <a:t>до </a:t>
                      </a:r>
                      <a:r>
                        <a:rPr sz="1800" spc="-10" dirty="0"/>
                        <a:t>предложения).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137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5777723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4" descr="https://apf.mail.ru/cgi-bin/readmsg/PHOTO-2019-08-19-14-13-02.jpg?id=15667877982109705559%3B0%3B1&amp;x-email=natali7729%40mail.ru&amp;exif=1">
            <a:extLst>
              <a:ext uri="{FF2B5EF4-FFF2-40B4-BE49-F238E27FC236}">
                <a16:creationId xmlns:a16="http://schemas.microsoft.com/office/drawing/2014/main" id="{C794468A-5D3A-0DCC-702B-1F258DD437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39" name="AutoShape 6" descr="https://apf.mail.ru/cgi-bin/readmsg/PHOTO-2019-08-19-14-13-02.jpg?id=15667877982109705559%3B0%3B1&amp;x-email=natali7729%40mail.ru&amp;exif=1">
            <a:extLst>
              <a:ext uri="{FF2B5EF4-FFF2-40B4-BE49-F238E27FC236}">
                <a16:creationId xmlns:a16="http://schemas.microsoft.com/office/drawing/2014/main" id="{76B68AAA-554E-B3E5-0B19-096A9777C6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0" name="AutoShape 8" descr="https://apf.mail.ru/cgi-bin/readmsg/PHOTO-2019-08-19-14-13-02.jpg?id=15667877982109705559%3B0%3B1&amp;x-email=natali7729%40mail.ru&amp;exif=1">
            <a:extLst>
              <a:ext uri="{FF2B5EF4-FFF2-40B4-BE49-F238E27FC236}">
                <a16:creationId xmlns:a16="http://schemas.microsoft.com/office/drawing/2014/main" id="{3ADCD892-2D8E-DA4F-CA48-DA51AA3325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1" name="AutoShape 15" descr="https://apf.mail.ru/cgi-bin/readmsg/IMG_0298.JPG?id=15705745630266000293%3B0%3B1&amp;x-email=natali7729%40mail.ru&amp;exif=1">
            <a:extLst>
              <a:ext uri="{FF2B5EF4-FFF2-40B4-BE49-F238E27FC236}">
                <a16:creationId xmlns:a16="http://schemas.microsoft.com/office/drawing/2014/main" id="{0678F861-26B9-80B7-11A8-AFACA3AAA7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2" name="AutoShape 17" descr="https://apf.mail.ru/cgi-bin/readmsg/IMG_0298.JPG?id=15705745630266000293%3B0%3B1&amp;x-email=natali7729%40mail.ru&amp;exif=1">
            <a:extLst>
              <a:ext uri="{FF2B5EF4-FFF2-40B4-BE49-F238E27FC236}">
                <a16:creationId xmlns:a16="http://schemas.microsoft.com/office/drawing/2014/main" id="{197A0E01-3A98-DB55-F28C-31F5E16387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883CC131-3274-2C5C-114E-AAE7380BCEC1}"/>
              </a:ext>
            </a:extLst>
          </p:cNvPr>
          <p:cNvCxnSpPr/>
          <p:nvPr/>
        </p:nvCxnSpPr>
        <p:spPr>
          <a:xfrm>
            <a:off x="1620838" y="1047750"/>
            <a:ext cx="10266362" cy="28575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4" name="Picture 15" descr="C:\Users\user\Desktop\Новая  школа\лого_лицей3_new-03.png">
            <a:extLst>
              <a:ext uri="{FF2B5EF4-FFF2-40B4-BE49-F238E27FC236}">
                <a16:creationId xmlns:a16="http://schemas.microsoft.com/office/drawing/2014/main" id="{39893B07-9518-6D03-7F37-FD8296CE0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1384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0DEE7B4-032E-8185-CB22-138C134383FC}"/>
              </a:ext>
            </a:extLst>
          </p:cNvPr>
          <p:cNvSpPr txBox="1"/>
          <p:nvPr/>
        </p:nvSpPr>
        <p:spPr>
          <a:xfrm>
            <a:off x="2001078" y="187036"/>
            <a:ext cx="935603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algn="ctr">
              <a:defRPr/>
            </a:pPr>
            <a:r>
              <a:rPr lang="ru-RU" sz="4000" b="1" dirty="0">
                <a:solidFill>
                  <a:srgbClr val="076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4000" b="1" kern="1200" dirty="0">
                <a:solidFill>
                  <a:srgbClr val="0761A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еализация ФОП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7287DC0-EC3C-47B4-7227-0FA713714C7A}"/>
              </a:ext>
            </a:extLst>
          </p:cNvPr>
          <p:cNvSpPr/>
          <p:nvPr/>
        </p:nvSpPr>
        <p:spPr>
          <a:xfrm>
            <a:off x="1325563" y="1311275"/>
            <a:ext cx="1061402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445229D6-5CA1-A091-E65F-06E446D48D11}"/>
              </a:ext>
            </a:extLst>
          </p:cNvPr>
          <p:cNvSpPr txBox="1"/>
          <p:nvPr/>
        </p:nvSpPr>
        <p:spPr>
          <a:xfrm>
            <a:off x="801420" y="1285493"/>
            <a:ext cx="8101330" cy="882015"/>
          </a:xfrm>
          <a:prstGeom prst="rect">
            <a:avLst/>
          </a:prstGeom>
        </p:spPr>
        <p:txBody>
          <a:bodyPr vert="horz" wrap="square" lIns="0" tIns="1663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10"/>
              </a:spcBef>
            </a:pPr>
            <a:r>
              <a:rPr sz="1800" b="1" dirty="0">
                <a:latin typeface="Calibri"/>
                <a:cs typeface="Calibri"/>
              </a:rPr>
              <a:t>В </a:t>
            </a:r>
            <a:r>
              <a:rPr sz="1800" b="1" spc="-5" dirty="0">
                <a:latin typeface="Calibri"/>
                <a:cs typeface="Calibri"/>
              </a:rPr>
              <a:t>программу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5</a:t>
            </a:r>
            <a:r>
              <a:rPr sz="1800" b="1" spc="1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класса </a:t>
            </a:r>
            <a:r>
              <a:rPr sz="1800" b="1" dirty="0">
                <a:latin typeface="Calibri"/>
                <a:cs typeface="Calibri"/>
              </a:rPr>
              <a:t>вошли </a:t>
            </a:r>
            <a:r>
              <a:rPr sz="1800" b="1" spc="-5" dirty="0">
                <a:latin typeface="Calibri"/>
                <a:cs typeface="Calibri"/>
              </a:rPr>
              <a:t>13</a:t>
            </a:r>
            <a:r>
              <a:rPr sz="1800" b="1" spc="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тем,</a:t>
            </a:r>
            <a:r>
              <a:rPr sz="1800" b="1" spc="1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которые</a:t>
            </a:r>
            <a:r>
              <a:rPr sz="1800" b="1" spc="-5" dirty="0">
                <a:latin typeface="Calibri"/>
                <a:cs typeface="Calibri"/>
              </a:rPr>
              <a:t> традиционно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изучались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в 6</a:t>
            </a:r>
            <a:r>
              <a:rPr sz="1800" b="1" spc="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классе:</a:t>
            </a:r>
            <a:endParaRPr sz="18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1215"/>
              </a:spcBef>
              <a:buFont typeface="Wingdings"/>
              <a:buChar char=""/>
              <a:tabLst>
                <a:tab pos="241300" algn="l"/>
              </a:tabLst>
            </a:pPr>
            <a:r>
              <a:rPr sz="1800" b="1" dirty="0">
                <a:latin typeface="Calibri"/>
                <a:cs typeface="Calibri"/>
              </a:rPr>
              <a:t>Правописание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корней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с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чередованием</a:t>
            </a:r>
            <a:r>
              <a:rPr sz="18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а//о:</a:t>
            </a:r>
            <a:r>
              <a:rPr sz="180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-клан-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 — -клон-;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-скак-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 —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 -скоч-.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A3A694C6-2AE8-CFD4-D584-EA5E57FA04E4}"/>
              </a:ext>
            </a:extLst>
          </p:cNvPr>
          <p:cNvSpPr txBox="1"/>
          <p:nvPr/>
        </p:nvSpPr>
        <p:spPr>
          <a:xfrm>
            <a:off x="801420" y="2295905"/>
            <a:ext cx="103593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241300" algn="l"/>
                <a:tab pos="2265045" algn="l"/>
                <a:tab pos="3106420" algn="l"/>
                <a:tab pos="5121275" algn="l"/>
                <a:tab pos="6824345" algn="l"/>
                <a:tab pos="7665084" algn="l"/>
                <a:tab pos="9680575" algn="l"/>
              </a:tabLst>
            </a:pPr>
            <a:r>
              <a:rPr sz="1800" b="1" spc="-5" dirty="0">
                <a:latin typeface="Calibri"/>
                <a:cs typeface="Calibri"/>
              </a:rPr>
              <a:t>Разн</a:t>
            </a:r>
            <a:r>
              <a:rPr sz="1800" b="1" spc="5" dirty="0">
                <a:latin typeface="Calibri"/>
                <a:cs typeface="Calibri"/>
              </a:rPr>
              <a:t>о</a:t>
            </a:r>
            <a:r>
              <a:rPr sz="1800" b="1" spc="-5" dirty="0">
                <a:latin typeface="Calibri"/>
                <a:cs typeface="Calibri"/>
              </a:rPr>
              <a:t>ск</a:t>
            </a:r>
            <a:r>
              <a:rPr sz="1800" b="1" spc="-15" dirty="0">
                <a:latin typeface="Calibri"/>
                <a:cs typeface="Calibri"/>
              </a:rPr>
              <a:t>л</a:t>
            </a:r>
            <a:r>
              <a:rPr sz="1800" b="1" dirty="0">
                <a:latin typeface="Calibri"/>
                <a:cs typeface="Calibri"/>
              </a:rPr>
              <a:t>о</a:t>
            </a:r>
            <a:r>
              <a:rPr sz="1800" b="1" spc="5" dirty="0">
                <a:latin typeface="Calibri"/>
                <a:cs typeface="Calibri"/>
              </a:rPr>
              <a:t>н</a:t>
            </a:r>
            <a:r>
              <a:rPr sz="1800" b="1" spc="-10" dirty="0">
                <a:latin typeface="Calibri"/>
                <a:cs typeface="Calibri"/>
              </a:rPr>
              <a:t>яе</a:t>
            </a:r>
            <a:r>
              <a:rPr sz="1800" b="1" spc="-5" dirty="0">
                <a:latin typeface="Calibri"/>
                <a:cs typeface="Calibri"/>
              </a:rPr>
              <a:t>мы</a:t>
            </a:r>
            <a:r>
              <a:rPr sz="1800" b="1" dirty="0">
                <a:latin typeface="Calibri"/>
                <a:cs typeface="Calibri"/>
              </a:rPr>
              <a:t>е	и</a:t>
            </a:r>
            <a:r>
              <a:rPr sz="1800" b="1" spc="-15" dirty="0">
                <a:latin typeface="Calibri"/>
                <a:cs typeface="Calibri"/>
              </a:rPr>
              <a:t>м</a:t>
            </a:r>
            <a:r>
              <a:rPr sz="1800" b="1" dirty="0">
                <a:latin typeface="Calibri"/>
                <a:cs typeface="Calibri"/>
              </a:rPr>
              <a:t>е</a:t>
            </a:r>
            <a:r>
              <a:rPr sz="1800" b="1" spc="-5" dirty="0">
                <a:latin typeface="Calibri"/>
                <a:cs typeface="Calibri"/>
              </a:rPr>
              <a:t>н</a:t>
            </a:r>
            <a:r>
              <a:rPr sz="1800" b="1" dirty="0">
                <a:latin typeface="Calibri"/>
                <a:cs typeface="Calibri"/>
              </a:rPr>
              <a:t>а	</a:t>
            </a:r>
            <a:r>
              <a:rPr sz="1800" b="1" spc="-5" dirty="0">
                <a:latin typeface="Calibri"/>
                <a:cs typeface="Calibri"/>
              </a:rPr>
              <a:t>су</a:t>
            </a:r>
            <a:r>
              <a:rPr sz="1800" b="1" spc="-20" dirty="0">
                <a:latin typeface="Calibri"/>
                <a:cs typeface="Calibri"/>
              </a:rPr>
              <a:t>щ</a:t>
            </a:r>
            <a:r>
              <a:rPr sz="1800" b="1" dirty="0">
                <a:latin typeface="Calibri"/>
                <a:cs typeface="Calibri"/>
              </a:rPr>
              <a:t>е</a:t>
            </a:r>
            <a:r>
              <a:rPr sz="1800" b="1" spc="-5" dirty="0">
                <a:latin typeface="Calibri"/>
                <a:cs typeface="Calibri"/>
              </a:rPr>
              <a:t>ст</a:t>
            </a:r>
            <a:r>
              <a:rPr sz="1800" b="1" spc="-10" dirty="0">
                <a:latin typeface="Calibri"/>
                <a:cs typeface="Calibri"/>
              </a:rPr>
              <a:t>в</a:t>
            </a:r>
            <a:r>
              <a:rPr sz="1800" b="1" dirty="0">
                <a:latin typeface="Calibri"/>
                <a:cs typeface="Calibri"/>
              </a:rPr>
              <a:t>и</a:t>
            </a:r>
            <a:r>
              <a:rPr sz="1800" b="1" spc="-30" dirty="0">
                <a:latin typeface="Calibri"/>
                <a:cs typeface="Calibri"/>
              </a:rPr>
              <a:t>т</a:t>
            </a:r>
            <a:r>
              <a:rPr sz="1800" b="1" spc="-20" dirty="0">
                <a:latin typeface="Calibri"/>
                <a:cs typeface="Calibri"/>
              </a:rPr>
              <a:t>е</a:t>
            </a:r>
            <a:r>
              <a:rPr sz="1800" b="1" dirty="0">
                <a:latin typeface="Calibri"/>
                <a:cs typeface="Calibri"/>
              </a:rPr>
              <a:t>льн</a:t>
            </a:r>
            <a:r>
              <a:rPr sz="1800" b="1" spc="-10" dirty="0">
                <a:latin typeface="Calibri"/>
                <a:cs typeface="Calibri"/>
              </a:rPr>
              <a:t>ы</a:t>
            </a:r>
            <a:r>
              <a:rPr sz="1800" b="1" spc="5" dirty="0">
                <a:latin typeface="Calibri"/>
                <a:cs typeface="Calibri"/>
              </a:rPr>
              <a:t>е</a:t>
            </a:r>
            <a:r>
              <a:rPr sz="1800" b="1" dirty="0">
                <a:latin typeface="Calibri"/>
                <a:cs typeface="Calibri"/>
              </a:rPr>
              <a:t>.	Нескло</a:t>
            </a:r>
            <a:r>
              <a:rPr sz="1800" b="1" spc="5" dirty="0">
                <a:latin typeface="Calibri"/>
                <a:cs typeface="Calibri"/>
              </a:rPr>
              <a:t>н</a:t>
            </a:r>
            <a:r>
              <a:rPr sz="1800" b="1" spc="-10" dirty="0">
                <a:latin typeface="Calibri"/>
                <a:cs typeface="Calibri"/>
              </a:rPr>
              <a:t>яе</a:t>
            </a:r>
            <a:r>
              <a:rPr sz="1800" b="1" spc="-15" dirty="0">
                <a:latin typeface="Calibri"/>
                <a:cs typeface="Calibri"/>
              </a:rPr>
              <a:t>м</a:t>
            </a:r>
            <a:r>
              <a:rPr sz="1800" b="1" dirty="0">
                <a:latin typeface="Calibri"/>
                <a:cs typeface="Calibri"/>
              </a:rPr>
              <a:t>ые	и</a:t>
            </a:r>
            <a:r>
              <a:rPr sz="1800" b="1" spc="-15" dirty="0">
                <a:latin typeface="Calibri"/>
                <a:cs typeface="Calibri"/>
              </a:rPr>
              <a:t>м</a:t>
            </a:r>
            <a:r>
              <a:rPr sz="1800" b="1" dirty="0">
                <a:latin typeface="Calibri"/>
                <a:cs typeface="Calibri"/>
              </a:rPr>
              <a:t>е</a:t>
            </a:r>
            <a:r>
              <a:rPr sz="1800" b="1" spc="-5" dirty="0">
                <a:latin typeface="Calibri"/>
                <a:cs typeface="Calibri"/>
              </a:rPr>
              <a:t>н</a:t>
            </a:r>
            <a:r>
              <a:rPr sz="1800" b="1" dirty="0">
                <a:latin typeface="Calibri"/>
                <a:cs typeface="Calibri"/>
              </a:rPr>
              <a:t>а	</a:t>
            </a:r>
            <a:r>
              <a:rPr sz="1800" b="1" spc="-5" dirty="0">
                <a:latin typeface="Calibri"/>
                <a:cs typeface="Calibri"/>
              </a:rPr>
              <a:t>су</a:t>
            </a:r>
            <a:r>
              <a:rPr sz="1800" b="1" spc="-20" dirty="0">
                <a:latin typeface="Calibri"/>
                <a:cs typeface="Calibri"/>
              </a:rPr>
              <a:t>щ</a:t>
            </a:r>
            <a:r>
              <a:rPr sz="1800" b="1" dirty="0">
                <a:latin typeface="Calibri"/>
                <a:cs typeface="Calibri"/>
              </a:rPr>
              <a:t>е</a:t>
            </a:r>
            <a:r>
              <a:rPr sz="1800" b="1" spc="-5" dirty="0">
                <a:latin typeface="Calibri"/>
                <a:cs typeface="Calibri"/>
              </a:rPr>
              <a:t>ст</a:t>
            </a:r>
            <a:r>
              <a:rPr sz="1800" b="1" spc="-10" dirty="0">
                <a:latin typeface="Calibri"/>
                <a:cs typeface="Calibri"/>
              </a:rPr>
              <a:t>в</a:t>
            </a:r>
            <a:r>
              <a:rPr sz="1800" b="1" dirty="0">
                <a:latin typeface="Calibri"/>
                <a:cs typeface="Calibri"/>
              </a:rPr>
              <a:t>и</a:t>
            </a:r>
            <a:r>
              <a:rPr sz="1800" b="1" spc="-30" dirty="0">
                <a:latin typeface="Calibri"/>
                <a:cs typeface="Calibri"/>
              </a:rPr>
              <a:t>т</a:t>
            </a:r>
            <a:r>
              <a:rPr sz="1800" b="1" spc="-20" dirty="0">
                <a:latin typeface="Calibri"/>
                <a:cs typeface="Calibri"/>
              </a:rPr>
              <a:t>е</a:t>
            </a:r>
            <a:r>
              <a:rPr sz="1800" b="1" dirty="0">
                <a:latin typeface="Calibri"/>
                <a:cs typeface="Calibri"/>
              </a:rPr>
              <a:t>льн</a:t>
            </a:r>
            <a:r>
              <a:rPr sz="1800" b="1" spc="-10" dirty="0">
                <a:latin typeface="Calibri"/>
                <a:cs typeface="Calibri"/>
              </a:rPr>
              <a:t>ы</a:t>
            </a:r>
            <a:r>
              <a:rPr sz="1800" b="1" spc="5" dirty="0">
                <a:latin typeface="Calibri"/>
                <a:cs typeface="Calibri"/>
              </a:rPr>
              <a:t>е</a:t>
            </a:r>
            <a:r>
              <a:rPr sz="1800" b="1" dirty="0">
                <a:latin typeface="Calibri"/>
                <a:cs typeface="Calibri"/>
              </a:rPr>
              <a:t>.	Им</a:t>
            </a:r>
            <a:r>
              <a:rPr sz="1800" b="1" spc="5" dirty="0">
                <a:latin typeface="Calibri"/>
                <a:cs typeface="Calibri"/>
              </a:rPr>
              <a:t>е</a:t>
            </a:r>
            <a:r>
              <a:rPr sz="1800" b="1" spc="-5" dirty="0">
                <a:latin typeface="Calibri"/>
                <a:cs typeface="Calibri"/>
              </a:rPr>
              <a:t>на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206505CB-50F6-FB99-AE10-6D54603C08CF}"/>
              </a:ext>
            </a:extLst>
          </p:cNvPr>
          <p:cNvSpPr txBox="1"/>
          <p:nvPr/>
        </p:nvSpPr>
        <p:spPr>
          <a:xfrm>
            <a:off x="801420" y="2442012"/>
            <a:ext cx="9771380" cy="3886835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241300">
              <a:lnSpc>
                <a:spcPct val="100000"/>
              </a:lnSpc>
              <a:spcBef>
                <a:spcPts val="1325"/>
              </a:spcBef>
            </a:pPr>
            <a:r>
              <a:rPr sz="1800" b="1" spc="-5" dirty="0">
                <a:latin typeface="Calibri"/>
                <a:cs typeface="Calibri"/>
              </a:rPr>
              <a:t>существительные</a:t>
            </a:r>
            <a:r>
              <a:rPr sz="1800" b="1" spc="-6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общего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spc="-15" dirty="0">
                <a:latin typeface="Calibri"/>
                <a:cs typeface="Calibri"/>
              </a:rPr>
              <a:t>рода.</a:t>
            </a:r>
            <a:endParaRPr sz="1800" dirty="0">
              <a:latin typeface="Calibri"/>
              <a:cs typeface="Calibri"/>
            </a:endParaRPr>
          </a:p>
          <a:p>
            <a:pPr marL="291465" indent="-279400">
              <a:lnSpc>
                <a:spcPct val="100000"/>
              </a:lnSpc>
              <a:spcBef>
                <a:spcPts val="1225"/>
              </a:spcBef>
              <a:buFont typeface="Wingdings"/>
              <a:buChar char=""/>
              <a:tabLst>
                <a:tab pos="292100" algn="l"/>
              </a:tabLst>
            </a:pPr>
            <a:r>
              <a:rPr sz="1800" b="1" dirty="0">
                <a:latin typeface="Calibri"/>
                <a:cs typeface="Calibri"/>
              </a:rPr>
              <a:t>Правописание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о</a:t>
            </a:r>
            <a:r>
              <a:rPr sz="1800" b="1" spc="4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—</a:t>
            </a:r>
            <a:r>
              <a:rPr sz="1800" b="1" spc="3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е</a:t>
            </a:r>
            <a:r>
              <a:rPr sz="1800" b="1" spc="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(ё)</a:t>
            </a:r>
            <a:r>
              <a:rPr sz="1800" b="1" spc="2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после</a:t>
            </a:r>
            <a:r>
              <a:rPr sz="1800" b="1" spc="3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шипящих</a:t>
            </a:r>
            <a:r>
              <a:rPr sz="1800" b="1" spc="4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и</a:t>
            </a:r>
            <a:r>
              <a:rPr sz="1800" b="1" spc="3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ц</a:t>
            </a:r>
            <a:r>
              <a:rPr sz="1800" b="1" spc="4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в</a:t>
            </a:r>
            <a:r>
              <a:rPr sz="1800" b="1" spc="2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суффиксах</a:t>
            </a:r>
            <a:r>
              <a:rPr sz="1800" b="1" spc="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и</a:t>
            </a:r>
            <a:r>
              <a:rPr sz="1800" b="1" spc="3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окончаниях</a:t>
            </a:r>
            <a:r>
              <a:rPr sz="1800" b="1" spc="15" dirty="0">
                <a:latin typeface="Calibri"/>
                <a:cs typeface="Calibri"/>
              </a:rPr>
              <a:t> </a:t>
            </a:r>
            <a:r>
              <a:rPr sz="1800" b="1" spc="-105" dirty="0">
                <a:latin typeface="Calibri"/>
                <a:cs typeface="Calibri"/>
              </a:rPr>
              <a:t>имён</a:t>
            </a:r>
            <a:r>
              <a:rPr sz="1800" b="1" spc="4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существительных.</a:t>
            </a:r>
            <a:endParaRPr sz="18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1210"/>
              </a:spcBef>
              <a:buFont typeface="Wingdings"/>
              <a:buChar char=""/>
              <a:tabLst>
                <a:tab pos="241300" algn="l"/>
              </a:tabLst>
            </a:pPr>
            <a:r>
              <a:rPr sz="1800" b="1" dirty="0">
                <a:latin typeface="Calibri"/>
                <a:cs typeface="Calibri"/>
              </a:rPr>
              <a:t>Правописание</a:t>
            </a:r>
            <a:r>
              <a:rPr sz="1800" b="1" spc="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суффиксов</a:t>
            </a:r>
            <a:r>
              <a:rPr sz="1800" b="1" spc="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-ек-</a:t>
            </a:r>
            <a:r>
              <a:rPr sz="1800" b="1" spc="4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—</a:t>
            </a:r>
            <a:r>
              <a:rPr sz="1800" b="1" spc="6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-ик-</a:t>
            </a:r>
            <a:r>
              <a:rPr sz="1800" b="1" spc="4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(-чик-)</a:t>
            </a:r>
            <a:r>
              <a:rPr sz="1800" b="1" spc="45" dirty="0">
                <a:latin typeface="Calibri"/>
                <a:cs typeface="Calibri"/>
              </a:rPr>
              <a:t> </a:t>
            </a:r>
            <a:r>
              <a:rPr sz="1800" b="1" spc="-105" dirty="0">
                <a:latin typeface="Calibri"/>
                <a:cs typeface="Calibri"/>
              </a:rPr>
              <a:t>имён</a:t>
            </a:r>
            <a:r>
              <a:rPr sz="1800" b="1" spc="6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существительных.</a:t>
            </a:r>
            <a:endParaRPr sz="18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1215"/>
              </a:spcBef>
              <a:buFont typeface="Wingdings"/>
              <a:buChar char=""/>
              <a:tabLst>
                <a:tab pos="241300" algn="l"/>
              </a:tabLst>
            </a:pPr>
            <a:r>
              <a:rPr sz="1800" b="1" dirty="0">
                <a:latin typeface="Calibri"/>
                <a:cs typeface="Calibri"/>
              </a:rPr>
              <a:t>Правописание</a:t>
            </a:r>
            <a:r>
              <a:rPr sz="1800" b="1" spc="1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суффиксов</a:t>
            </a:r>
            <a:r>
              <a:rPr sz="1800" b="1" spc="3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-чик-</a:t>
            </a:r>
            <a:r>
              <a:rPr sz="1800" b="1" spc="5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—</a:t>
            </a:r>
            <a:r>
              <a:rPr sz="1800" b="1" spc="6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-щик-</a:t>
            </a:r>
            <a:r>
              <a:rPr sz="1800" b="1" spc="65" dirty="0">
                <a:latin typeface="Calibri"/>
                <a:cs typeface="Calibri"/>
              </a:rPr>
              <a:t> </a:t>
            </a:r>
            <a:r>
              <a:rPr sz="1800" b="1" spc="-105" dirty="0">
                <a:latin typeface="Calibri"/>
                <a:cs typeface="Calibri"/>
              </a:rPr>
              <a:t>имён</a:t>
            </a:r>
            <a:r>
              <a:rPr sz="1800" b="1" spc="7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существительных.</a:t>
            </a:r>
            <a:endParaRPr sz="18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1225"/>
              </a:spcBef>
              <a:buFont typeface="Wingdings"/>
              <a:buChar char=""/>
              <a:tabLst>
                <a:tab pos="241300" algn="l"/>
              </a:tabLst>
            </a:pPr>
            <a:r>
              <a:rPr sz="1800" b="1" spc="-5" dirty="0">
                <a:latin typeface="Calibri"/>
                <a:cs typeface="Calibri"/>
              </a:rPr>
              <a:t>Слитное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и</a:t>
            </a:r>
            <a:r>
              <a:rPr sz="1800" b="1" spc="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раздельное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написание</a:t>
            </a:r>
            <a:r>
              <a:rPr sz="1800" b="1" spc="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не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с </a:t>
            </a:r>
            <a:r>
              <a:rPr sz="1800" b="1" spc="-5" dirty="0">
                <a:latin typeface="Calibri"/>
                <a:cs typeface="Calibri"/>
              </a:rPr>
              <a:t>именами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существительными.</a:t>
            </a:r>
            <a:endParaRPr sz="18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1210"/>
              </a:spcBef>
              <a:buFont typeface="Wingdings"/>
              <a:buChar char=""/>
              <a:tabLst>
                <a:tab pos="241300" algn="l"/>
              </a:tabLst>
            </a:pPr>
            <a:r>
              <a:rPr sz="1800" b="1" dirty="0">
                <a:latin typeface="Calibri"/>
                <a:cs typeface="Calibri"/>
              </a:rPr>
              <a:t>Правописание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о</a:t>
            </a:r>
            <a:r>
              <a:rPr sz="1800" b="1" spc="4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—</a:t>
            </a:r>
            <a:r>
              <a:rPr sz="1800" b="1" spc="4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е</a:t>
            </a:r>
            <a:r>
              <a:rPr sz="1800" b="1" spc="2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после</a:t>
            </a:r>
            <a:r>
              <a:rPr sz="1800" b="1" spc="2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шипящих</a:t>
            </a:r>
            <a:r>
              <a:rPr sz="1800" b="1" spc="5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и</a:t>
            </a:r>
            <a:r>
              <a:rPr sz="1800" b="1" spc="2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ц</a:t>
            </a:r>
            <a:r>
              <a:rPr sz="1800" b="1" spc="4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в</a:t>
            </a:r>
            <a:r>
              <a:rPr sz="1800" b="1" spc="3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суффиксах</a:t>
            </a:r>
            <a:r>
              <a:rPr sz="1800" b="1" spc="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и</a:t>
            </a:r>
            <a:r>
              <a:rPr sz="1800" b="1" spc="3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окончаниях</a:t>
            </a:r>
            <a:r>
              <a:rPr sz="1800" b="1" spc="25" dirty="0">
                <a:latin typeface="Calibri"/>
                <a:cs typeface="Calibri"/>
              </a:rPr>
              <a:t> </a:t>
            </a:r>
            <a:r>
              <a:rPr sz="1800" b="1" spc="-105" dirty="0">
                <a:latin typeface="Calibri"/>
                <a:cs typeface="Calibri"/>
              </a:rPr>
              <a:t>имён</a:t>
            </a:r>
            <a:r>
              <a:rPr sz="1800" b="1" spc="2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прилагательных.</a:t>
            </a:r>
            <a:endParaRPr sz="18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1215"/>
              </a:spcBef>
              <a:buFont typeface="Wingdings"/>
              <a:buChar char=""/>
              <a:tabLst>
                <a:tab pos="241300" algn="l"/>
              </a:tabLst>
            </a:pPr>
            <a:r>
              <a:rPr sz="1800" b="1" spc="-5" dirty="0">
                <a:latin typeface="Calibri"/>
                <a:cs typeface="Calibri"/>
              </a:rPr>
              <a:t>Слитное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и</a:t>
            </a:r>
            <a:r>
              <a:rPr sz="1800" b="1" spc="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раздельное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написание</a:t>
            </a:r>
            <a:r>
              <a:rPr sz="1800" b="1" spc="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не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с </a:t>
            </a:r>
            <a:r>
              <a:rPr sz="1800" b="1" spc="-5" dirty="0">
                <a:latin typeface="Calibri"/>
                <a:cs typeface="Calibri"/>
              </a:rPr>
              <a:t>именами</a:t>
            </a:r>
            <a:r>
              <a:rPr sz="1800" b="1" spc="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прилагательными.</a:t>
            </a:r>
            <a:endParaRPr sz="18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1225"/>
              </a:spcBef>
              <a:buFont typeface="Wingdings"/>
              <a:buChar char=""/>
              <a:tabLst>
                <a:tab pos="241300" algn="l"/>
              </a:tabLst>
            </a:pPr>
            <a:r>
              <a:rPr sz="1800" b="1" spc="-35" dirty="0">
                <a:latin typeface="Calibri"/>
                <a:cs typeface="Calibri"/>
              </a:rPr>
              <a:t>Глаголы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совершенного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и</a:t>
            </a:r>
            <a:r>
              <a:rPr sz="1800" b="1" spc="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несовершенного</a:t>
            </a:r>
            <a:r>
              <a:rPr sz="1800" b="1" spc="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вида,</a:t>
            </a:r>
            <a:r>
              <a:rPr sz="1800" b="1" spc="-5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возвратные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и</a:t>
            </a:r>
            <a:r>
              <a:rPr sz="1800" b="1" spc="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невозвратные.</a:t>
            </a:r>
            <a:endParaRPr sz="18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1215"/>
              </a:spcBef>
              <a:buFont typeface="Wingdings"/>
              <a:buChar char=""/>
              <a:tabLst>
                <a:tab pos="241300" algn="l"/>
              </a:tabLst>
            </a:pPr>
            <a:r>
              <a:rPr sz="1800" b="1" dirty="0">
                <a:latin typeface="Calibri"/>
                <a:cs typeface="Calibri"/>
              </a:rPr>
              <a:t>Правописание</a:t>
            </a:r>
            <a:r>
              <a:rPr sz="1800" b="1" spc="-5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суффиксов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-ова-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— </a:t>
            </a:r>
            <a:r>
              <a:rPr sz="1800" b="1" spc="-5" dirty="0">
                <a:latin typeface="Calibri"/>
                <a:cs typeface="Calibri"/>
              </a:rPr>
              <a:t>-ева-, -ыва-</a:t>
            </a:r>
            <a:r>
              <a:rPr sz="1800" b="1" dirty="0">
                <a:latin typeface="Calibri"/>
                <a:cs typeface="Calibri"/>
              </a:rPr>
              <a:t> — </a:t>
            </a:r>
            <a:r>
              <a:rPr sz="1800" b="1" spc="-5" dirty="0">
                <a:latin typeface="Calibri"/>
                <a:cs typeface="Calibri"/>
              </a:rPr>
              <a:t>-ива-.</a:t>
            </a:r>
            <a:endParaRPr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4924451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1624</TotalTime>
  <Words>1257</Words>
  <Application>Microsoft Macintosh PowerPoint</Application>
  <PresentationFormat>Широкоэкранный</PresentationFormat>
  <Paragraphs>143</Paragraphs>
  <Slides>32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1" baseType="lpstr">
      <vt:lpstr>Arial</vt:lpstr>
      <vt:lpstr>Arial Black</vt:lpstr>
      <vt:lpstr>Baskerville</vt:lpstr>
      <vt:lpstr>Calibri</vt:lpstr>
      <vt:lpstr>Calibri Light</vt:lpstr>
      <vt:lpstr>Constantia</vt:lpstr>
      <vt:lpstr>Times New Roman</vt:lpstr>
      <vt:lpstr>Wingdings</vt:lpstr>
      <vt:lpstr>Тема Office</vt:lpstr>
      <vt:lpstr>Презентация PowerPoint</vt:lpstr>
      <vt:lpstr>Внедрение ФОП. Русский язык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Портал «Единое содержание общего образования»</vt:lpstr>
      <vt:lpstr>Портал «Единое содержание общего образования»</vt:lpstr>
      <vt:lpstr>Презентация PowerPoint</vt:lpstr>
      <vt:lpstr>Проектирование системы оценки результатов освоения  обучающимися  программы  по русскому языку  (на основе комплексного анализа текста)</vt:lpstr>
      <vt:lpstr>Презентация PowerPoint</vt:lpstr>
      <vt:lpstr>Оценивание и оценка</vt:lpstr>
      <vt:lpstr>Презентация PowerPoint</vt:lpstr>
      <vt:lpstr>      Цели и характеристики системы оценивания</vt:lpstr>
      <vt:lpstr>Презентация PowerPoint</vt:lpstr>
      <vt:lpstr>Предметные результаты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Особенности внедрения ФОП на уроках русского языка</dc:title>
  <dc:creator>Полина Кузьмич</dc:creator>
  <cp:lastModifiedBy>Полина Кузьмич</cp:lastModifiedBy>
  <cp:revision>5</cp:revision>
  <dcterms:created xsi:type="dcterms:W3CDTF">2024-01-29T18:16:55Z</dcterms:created>
  <dcterms:modified xsi:type="dcterms:W3CDTF">2024-01-31T11:11:07Z</dcterms:modified>
</cp:coreProperties>
</file>